
<file path=[Content_Types].xml><?xml version="1.0" encoding="utf-8"?>
<Types xmlns="http://schemas.openxmlformats.org/package/2006/content-types">
  <Override PartName="/ppt/slides/slide6.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56" r:id="rId2"/>
    <p:sldId id="257" r:id="rId3"/>
    <p:sldId id="261" r:id="rId4"/>
    <p:sldId id="262" r:id="rId5"/>
    <p:sldId id="263" r:id="rId6"/>
    <p:sldId id="283" r:id="rId7"/>
    <p:sldId id="265" r:id="rId8"/>
    <p:sldId id="267" r:id="rId9"/>
    <p:sldId id="280" r:id="rId10"/>
    <p:sldId id="268" r:id="rId11"/>
    <p:sldId id="269" r:id="rId12"/>
    <p:sldId id="281" r:id="rId13"/>
    <p:sldId id="270" r:id="rId14"/>
    <p:sldId id="271" r:id="rId15"/>
    <p:sldId id="272" r:id="rId16"/>
    <p:sldId id="273" r:id="rId17"/>
    <p:sldId id="275" r:id="rId18"/>
    <p:sldId id="282" r:id="rId19"/>
    <p:sldId id="279" r:id="rId20"/>
    <p:sldId id="285" r:id="rId21"/>
    <p:sldId id="276" r:id="rId22"/>
    <p:sldId id="278" r:id="rId23"/>
    <p:sldId id="277" r:id="rId24"/>
    <p:sldId id="284" r:id="rId25"/>
  </p:sldIdLst>
  <p:sldSz cx="13004800" cy="9753600"/>
  <p:notesSz cx="6858000" cy="9144000"/>
  <p:defaultTextStyle>
    <a:lvl1pPr algn="ctr" defTabSz="584200">
      <a:defRPr sz="4200">
        <a:latin typeface="+mj-lt"/>
        <a:ea typeface="+mj-ea"/>
        <a:cs typeface="+mj-cs"/>
        <a:sym typeface="Gill Sans"/>
      </a:defRPr>
    </a:lvl1pPr>
    <a:lvl2pPr indent="342900" algn="ctr" defTabSz="584200">
      <a:defRPr sz="4200">
        <a:latin typeface="+mj-lt"/>
        <a:ea typeface="+mj-ea"/>
        <a:cs typeface="+mj-cs"/>
        <a:sym typeface="Gill Sans"/>
      </a:defRPr>
    </a:lvl2pPr>
    <a:lvl3pPr indent="685800" algn="ctr" defTabSz="584200">
      <a:defRPr sz="4200">
        <a:latin typeface="+mj-lt"/>
        <a:ea typeface="+mj-ea"/>
        <a:cs typeface="+mj-cs"/>
        <a:sym typeface="Gill Sans"/>
      </a:defRPr>
    </a:lvl3pPr>
    <a:lvl4pPr indent="1028700" algn="ctr" defTabSz="584200">
      <a:defRPr sz="4200">
        <a:latin typeface="+mj-lt"/>
        <a:ea typeface="+mj-ea"/>
        <a:cs typeface="+mj-cs"/>
        <a:sym typeface="Gill Sans"/>
      </a:defRPr>
    </a:lvl4pPr>
    <a:lvl5pPr indent="1371600" algn="ctr" defTabSz="584200">
      <a:defRPr sz="4200">
        <a:latin typeface="+mj-lt"/>
        <a:ea typeface="+mj-ea"/>
        <a:cs typeface="+mj-cs"/>
        <a:sym typeface="Gill Sans"/>
      </a:defRPr>
    </a:lvl5pPr>
    <a:lvl6pPr indent="1714500" algn="ctr" defTabSz="584200">
      <a:defRPr sz="4200">
        <a:latin typeface="+mj-lt"/>
        <a:ea typeface="+mj-ea"/>
        <a:cs typeface="+mj-cs"/>
        <a:sym typeface="Gill Sans"/>
      </a:defRPr>
    </a:lvl6pPr>
    <a:lvl7pPr indent="2057400" algn="ctr" defTabSz="584200">
      <a:defRPr sz="4200">
        <a:latin typeface="+mj-lt"/>
        <a:ea typeface="+mj-ea"/>
        <a:cs typeface="+mj-cs"/>
        <a:sym typeface="Gill Sans"/>
      </a:defRPr>
    </a:lvl7pPr>
    <a:lvl8pPr indent="2400300" algn="ctr" defTabSz="584200">
      <a:defRPr sz="4200">
        <a:latin typeface="+mj-lt"/>
        <a:ea typeface="+mj-ea"/>
        <a:cs typeface="+mj-cs"/>
        <a:sym typeface="Gill Sans"/>
      </a:defRPr>
    </a:lvl8pPr>
    <a:lvl9pPr indent="2743200" algn="ctr" defTabSz="584200">
      <a:defRPr sz="4200">
        <a:latin typeface="+mj-lt"/>
        <a:ea typeface="+mj-ea"/>
        <a:cs typeface="+mj-cs"/>
        <a:sym typeface="Gill San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
          <a:latin typeface="Palatino"/>
          <a:ea typeface="Palatino"/>
          <a:cs typeface="Palatino"/>
        </a:font>
        <a:srgbClr val="868686"/>
      </a:tcTxStyle>
      <a:tcStyle>
        <a:tcBdr>
          <a:left>
            <a:ln w="25400" cap="flat">
              <a:solidFill>
                <a:srgbClr val="BBBBBB"/>
              </a:solidFill>
              <a:prstDash val="solid"/>
              <a:miter lim="400000"/>
            </a:ln>
          </a:left>
          <a:right>
            <a:ln w="25400" cap="flat">
              <a:solidFill>
                <a:srgbClr val="BBBBBB"/>
              </a:solidFill>
              <a:prstDash val="solid"/>
              <a:miter lim="400000"/>
            </a:ln>
          </a:right>
          <a:top>
            <a:ln w="25400" cap="flat">
              <a:solidFill>
                <a:srgbClr val="BBBBBB"/>
              </a:solidFill>
              <a:prstDash val="solid"/>
              <a:miter lim="400000"/>
            </a:ln>
          </a:top>
          <a:bottom>
            <a:ln w="25400" cap="flat">
              <a:solidFill>
                <a:srgbClr val="BBBBBB"/>
              </a:solidFill>
              <a:prstDash val="solid"/>
              <a:miter lim="400000"/>
            </a:ln>
          </a:bottom>
          <a:insideH>
            <a:ln w="25400" cap="flat">
              <a:solidFill>
                <a:srgbClr val="BBBBBB"/>
              </a:solidFill>
              <a:prstDash val="solid"/>
              <a:miter lim="400000"/>
            </a:ln>
          </a:insideH>
          <a:insideV>
            <a:ln w="25400" cap="flat">
              <a:solidFill>
                <a:srgbClr val="BBBBBB"/>
              </a:solidFill>
              <a:prstDash val="solid"/>
              <a:miter lim="400000"/>
            </a:ln>
          </a:insideV>
        </a:tcBdr>
        <a:fill>
          <a:noFill/>
        </a:fill>
      </a:tcStyle>
    </a:wholeTbl>
    <a:band2H>
      <a:tcTxStyle/>
      <a:tcStyle>
        <a:tcBdr/>
        <a:fill>
          <a:solidFill>
            <a:srgbClr val="73D14F">
              <a:alpha val="37000"/>
            </a:srgbClr>
          </a:solidFill>
        </a:fill>
      </a:tcStyle>
    </a:band2H>
    <a:firstCol>
      <a:tcTxStyle b="off" i="off">
        <a:fontRef idx="minor">
          <a:srgbClr val="FFFFFF"/>
        </a:fontRef>
        <a:srgbClr val="FFFFFF"/>
      </a:tcTxStyle>
      <a:tcStyle>
        <a:tcBdr>
          <a:left>
            <a:ln w="25400" cap="flat">
              <a:solidFill>
                <a:srgbClr val="5498CF"/>
              </a:solidFill>
              <a:prstDash val="solid"/>
              <a:miter lim="400000"/>
            </a:ln>
          </a:left>
          <a:right>
            <a:ln w="25400" cap="flat">
              <a:solidFill>
                <a:srgbClr val="5498CF"/>
              </a:solidFill>
              <a:prstDash val="solid"/>
              <a:miter lim="400000"/>
            </a:ln>
          </a:right>
          <a:top>
            <a:ln w="25400" cap="flat">
              <a:solidFill>
                <a:srgbClr val="5498CF"/>
              </a:solidFill>
              <a:prstDash val="solid"/>
              <a:miter lim="400000"/>
            </a:ln>
          </a:top>
          <a:bottom>
            <a:ln w="25400" cap="flat">
              <a:solidFill>
                <a:srgbClr val="5498CF"/>
              </a:solidFill>
              <a:prstDash val="solid"/>
              <a:miter lim="400000"/>
            </a:ln>
          </a:bottom>
          <a:insideH>
            <a:ln w="25400" cap="flat">
              <a:solidFill>
                <a:srgbClr val="5498CF"/>
              </a:solidFill>
              <a:prstDash val="solid"/>
              <a:miter lim="400000"/>
            </a:ln>
          </a:insideH>
          <a:insideV>
            <a:ln w="25400" cap="flat">
              <a:solidFill>
                <a:srgbClr val="5498CF"/>
              </a:solidFill>
              <a:prstDash val="solid"/>
              <a:miter lim="400000"/>
            </a:ln>
          </a:insideV>
        </a:tcBdr>
        <a:fill>
          <a:solidFill>
            <a:srgbClr val="50A0E1">
              <a:alpha val="70000"/>
            </a:srgbClr>
          </a:solidFill>
        </a:fill>
      </a:tcStyle>
    </a:firstCol>
    <a:lastRow>
      <a:tcTxStyle b="off" i="off">
        <a:fontRef idx="minor">
          <a:srgbClr val="FFFFFF"/>
        </a:fontRef>
        <a:srgbClr val="FFFFFF"/>
      </a:tcTxStyle>
      <a:tcStyle>
        <a:tcBdr>
          <a:left>
            <a:ln w="25400" cap="flat">
              <a:solidFill>
                <a:srgbClr val="5498CF"/>
              </a:solidFill>
              <a:prstDash val="solid"/>
              <a:miter lim="400000"/>
            </a:ln>
          </a:left>
          <a:right>
            <a:ln w="25400" cap="flat">
              <a:solidFill>
                <a:srgbClr val="5498CF"/>
              </a:solidFill>
              <a:prstDash val="solid"/>
              <a:miter lim="400000"/>
            </a:ln>
          </a:right>
          <a:top>
            <a:ln w="25400" cap="flat">
              <a:solidFill>
                <a:srgbClr val="5498CF"/>
              </a:solidFill>
              <a:prstDash val="solid"/>
              <a:miter lim="400000"/>
            </a:ln>
          </a:top>
          <a:bottom>
            <a:ln w="25400" cap="flat">
              <a:solidFill>
                <a:srgbClr val="5498CF"/>
              </a:solidFill>
              <a:prstDash val="solid"/>
              <a:miter lim="400000"/>
            </a:ln>
          </a:bottom>
          <a:insideH>
            <a:ln w="25400" cap="flat">
              <a:solidFill>
                <a:srgbClr val="5498CF"/>
              </a:solidFill>
              <a:prstDash val="solid"/>
              <a:miter lim="400000"/>
            </a:ln>
          </a:insideH>
          <a:insideV>
            <a:ln w="25400" cap="flat">
              <a:solidFill>
                <a:srgbClr val="5498CF"/>
              </a:solidFill>
              <a:prstDash val="solid"/>
              <a:miter lim="400000"/>
            </a:ln>
          </a:insideV>
        </a:tcBdr>
        <a:fill>
          <a:solidFill>
            <a:srgbClr val="50A0E1">
              <a:alpha val="70000"/>
            </a:srgbClr>
          </a:solidFill>
        </a:fill>
      </a:tcStyle>
    </a:lastRow>
    <a:firstRow>
      <a:tcTxStyle b="off" i="off">
        <a:fontRef idx="minor">
          <a:srgbClr val="FFFFFF"/>
        </a:fontRef>
        <a:srgbClr val="FFFFFF"/>
      </a:tcTxStyle>
      <a:tcStyle>
        <a:tcBdr>
          <a:left>
            <a:ln w="25400" cap="flat">
              <a:solidFill>
                <a:srgbClr val="5498CF"/>
              </a:solidFill>
              <a:prstDash val="solid"/>
              <a:miter lim="400000"/>
            </a:ln>
          </a:left>
          <a:right>
            <a:ln w="25400" cap="flat">
              <a:solidFill>
                <a:srgbClr val="5498CF"/>
              </a:solidFill>
              <a:prstDash val="solid"/>
              <a:miter lim="400000"/>
            </a:ln>
          </a:right>
          <a:top>
            <a:ln w="25400" cap="flat">
              <a:solidFill>
                <a:srgbClr val="5498CF"/>
              </a:solidFill>
              <a:prstDash val="solid"/>
              <a:miter lim="400000"/>
            </a:ln>
          </a:top>
          <a:bottom>
            <a:ln w="25400" cap="flat">
              <a:solidFill>
                <a:srgbClr val="5498CF"/>
              </a:solidFill>
              <a:prstDash val="solid"/>
              <a:miter lim="400000"/>
            </a:ln>
          </a:bottom>
          <a:insideH>
            <a:ln w="25400" cap="flat">
              <a:solidFill>
                <a:srgbClr val="5498CF"/>
              </a:solidFill>
              <a:prstDash val="solid"/>
              <a:miter lim="400000"/>
            </a:ln>
          </a:insideH>
          <a:insideV>
            <a:ln w="25400" cap="flat">
              <a:solidFill>
                <a:srgbClr val="5498CF"/>
              </a:solidFill>
              <a:prstDash val="solid"/>
              <a:miter lim="400000"/>
            </a:ln>
          </a:insideV>
        </a:tcBdr>
        <a:fill>
          <a:solidFill>
            <a:srgbClr val="50A0E1">
              <a:alpha val="70000"/>
            </a:srgbClr>
          </a:solidFill>
        </a:fill>
      </a:tcStyle>
    </a:firstRow>
  </a:tblStyle>
  <a:tblStyle styleId="{D51ADE6A-740E-44AE-83CC-AE7238B6C88D}" styleName="">
    <a:tblBg/>
    <a:wholeTbl>
      <a:tcTxStyle b="off" i="off">
        <a:fontRef idx="maj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Col>
    <a:la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lastRow>
    <a:fir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09" autoAdjust="0"/>
    <p:restoredTop sz="71193" autoAdjust="0"/>
  </p:normalViewPr>
  <p:slideViewPr>
    <p:cSldViewPr snapToGrid="0">
      <p:cViewPr varScale="1">
        <p:scale>
          <a:sx n="47" d="100"/>
          <a:sy n="47" d="100"/>
        </p:scale>
        <p:origin x="-1992" y="-114"/>
      </p:cViewPr>
      <p:guideLst>
        <p:guide orient="horz" pos="3072"/>
        <p:guide pos="4096"/>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38" name="Shape 38"/>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xmlns="" val="3391414654"/>
      </p:ext>
    </p:extLst>
  </p:cSld>
  <p:clrMap bg1="lt1" tx1="dk1" bg2="lt2" tx2="dk2" accent1="accent1" accent2="accent2" accent3="accent3" accent4="accent4" accent5="accent5" accent6="accent6" hlink="hlink" folHlink="folHlink"/>
  <p:notesStyle>
    <a:lvl1pPr defTabSz="584200">
      <a:defRPr sz="2200">
        <a:latin typeface="Lucida Grande"/>
        <a:ea typeface="Lucida Grande"/>
        <a:cs typeface="Lucida Grande"/>
        <a:sym typeface="Lucida Grande"/>
      </a:defRPr>
    </a:lvl1pPr>
    <a:lvl2pPr indent="228600" defTabSz="584200">
      <a:defRPr sz="2200">
        <a:latin typeface="Lucida Grande"/>
        <a:ea typeface="Lucida Grande"/>
        <a:cs typeface="Lucida Grande"/>
        <a:sym typeface="Lucida Grande"/>
      </a:defRPr>
    </a:lvl2pPr>
    <a:lvl3pPr indent="457200" defTabSz="584200">
      <a:defRPr sz="2200">
        <a:latin typeface="Lucida Grande"/>
        <a:ea typeface="Lucida Grande"/>
        <a:cs typeface="Lucida Grande"/>
        <a:sym typeface="Lucida Grande"/>
      </a:defRPr>
    </a:lvl3pPr>
    <a:lvl4pPr indent="685800" defTabSz="584200">
      <a:defRPr sz="2200">
        <a:latin typeface="Lucida Grande"/>
        <a:ea typeface="Lucida Grande"/>
        <a:cs typeface="Lucida Grande"/>
        <a:sym typeface="Lucida Grande"/>
      </a:defRPr>
    </a:lvl4pPr>
    <a:lvl5pPr indent="914400" defTabSz="584200">
      <a:defRPr sz="2200">
        <a:latin typeface="Lucida Grande"/>
        <a:ea typeface="Lucida Grande"/>
        <a:cs typeface="Lucida Grande"/>
        <a:sym typeface="Lucida Grande"/>
      </a:defRPr>
    </a:lvl5pPr>
    <a:lvl6pPr indent="1143000" defTabSz="584200">
      <a:defRPr sz="2200">
        <a:latin typeface="Lucida Grande"/>
        <a:ea typeface="Lucida Grande"/>
        <a:cs typeface="Lucida Grande"/>
        <a:sym typeface="Lucida Grande"/>
      </a:defRPr>
    </a:lvl6pPr>
    <a:lvl7pPr indent="1371600" defTabSz="584200">
      <a:defRPr sz="2200">
        <a:latin typeface="Lucida Grande"/>
        <a:ea typeface="Lucida Grande"/>
        <a:cs typeface="Lucida Grande"/>
        <a:sym typeface="Lucida Grande"/>
      </a:defRPr>
    </a:lvl7pPr>
    <a:lvl8pPr indent="1600200" defTabSz="584200">
      <a:defRPr sz="2200">
        <a:latin typeface="Lucida Grande"/>
        <a:ea typeface="Lucida Grande"/>
        <a:cs typeface="Lucida Grande"/>
        <a:sym typeface="Lucida Grande"/>
      </a:defRPr>
    </a:lvl8pPr>
    <a:lvl9pPr indent="1828800" defTabSz="58420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Shape 108"/>
          <p:cNvSpPr>
            <a:spLocks noGrp="1" noRot="1" noChangeAspect="1"/>
          </p:cNvSpPr>
          <p:nvPr>
            <p:ph type="sldImg"/>
          </p:nvPr>
        </p:nvSpPr>
        <p:spPr>
          <a:prstGeom prst="rect">
            <a:avLst/>
          </a:prstGeom>
        </p:spPr>
        <p:txBody>
          <a:bodyPr/>
          <a:lstStyle/>
          <a:p>
            <a:pPr lvl="0"/>
            <a:endParaRPr/>
          </a:p>
        </p:txBody>
      </p:sp>
      <p:sp>
        <p:nvSpPr>
          <p:cNvPr id="109" name="Shape 109"/>
          <p:cNvSpPr>
            <a:spLocks noGrp="1"/>
          </p:cNvSpPr>
          <p:nvPr>
            <p:ph type="body" sz="quarter" idx="1"/>
          </p:nvPr>
        </p:nvSpPr>
        <p:spPr>
          <a:prstGeom prst="rect">
            <a:avLst/>
          </a:prstGeom>
        </p:spPr>
        <p:txBody>
          <a:bodyPr/>
          <a:lstStyle/>
          <a:p>
            <a:pPr lvl="0">
              <a:defRPr sz="1800"/>
            </a:pPr>
            <a:r>
              <a:rPr lang="en-US" sz="2200" dirty="0" smtClean="0"/>
              <a:t>There</a:t>
            </a:r>
            <a:r>
              <a:rPr lang="en-US" sz="2200" baseline="0" dirty="0" smtClean="0"/>
              <a:t> were also many who found this line of argument disturbing, however. These replication attempts are supposed to be “direct replications”, and so subtle differences shouldn’t necessarily matter. And this bring us to our study. We wanted to empirically test, using the data set of 100 studies from the reproducibility project, whether the contextual sensitivity of an effect really does impact its replication success.</a:t>
            </a:r>
            <a:endParaRPr sz="2200" dirty="0"/>
          </a:p>
        </p:txBody>
      </p:sp>
    </p:spTree>
    <p:extLst>
      <p:ext uri="{BB962C8B-B14F-4D97-AF65-F5344CB8AC3E}">
        <p14:creationId xmlns:p14="http://schemas.microsoft.com/office/powerpoint/2010/main" xmlns="" val="902727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prstGeom prst="rect">
            <a:avLst/>
          </a:prstGeom>
        </p:spPr>
        <p:txBody>
          <a:bodyPr/>
          <a:lstStyle/>
          <a:p>
            <a:pPr lvl="0"/>
            <a:endParaRPr/>
          </a:p>
        </p:txBody>
      </p:sp>
      <p:sp>
        <p:nvSpPr>
          <p:cNvPr id="114" name="Shape 114"/>
          <p:cNvSpPr>
            <a:spLocks noGrp="1"/>
          </p:cNvSpPr>
          <p:nvPr>
            <p:ph type="body" sz="quarter" idx="1"/>
          </p:nvPr>
        </p:nvSpPr>
        <p:spPr>
          <a:prstGeom prst="rect">
            <a:avLst/>
          </a:prstGeom>
        </p:spPr>
        <p:txBody>
          <a:bodyPr/>
          <a:lstStyle/>
          <a:p>
            <a:pPr lvl="0">
              <a:defRPr sz="1800"/>
            </a:pPr>
            <a:r>
              <a:rPr lang="en-US" sz="2200" dirty="0" smtClean="0"/>
              <a:t>In order to do so, we had three coders (all researchers in social psychology; two graduate students and one postdoctoral student), who were blind to the results of the replication outcome, rate all 100 psychology studies on the extent to which the research topic was likely to be contextually sensitive (defined as varying in time, culture, or location). Contextual sensitivity ratings were made on a 5-point scale, from 1 = context is not at all likely to affect results to 5 = context is very likely to affect results (ICC = .86; </a:t>
            </a:r>
            <a:r>
              <a:rPr lang="en-US" sz="2200" dirty="0" err="1" smtClean="0"/>
              <a:t>Shrout</a:t>
            </a:r>
            <a:r>
              <a:rPr lang="en-US" sz="2200" dirty="0" smtClean="0"/>
              <a:t> &amp; Fleiss, 1979). </a:t>
            </a:r>
            <a:endParaRPr sz="2200" dirty="0"/>
          </a:p>
        </p:txBody>
      </p:sp>
    </p:spTree>
    <p:extLst>
      <p:ext uri="{BB962C8B-B14F-4D97-AF65-F5344CB8AC3E}">
        <p14:creationId xmlns:p14="http://schemas.microsoft.com/office/powerpoint/2010/main" xmlns="" val="4051249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prstGeom prst="rect">
            <a:avLst/>
          </a:prstGeom>
        </p:spPr>
        <p:txBody>
          <a:bodyPr/>
          <a:lstStyle/>
          <a:p>
            <a:pPr lvl="0"/>
            <a:endParaRPr/>
          </a:p>
        </p:txBody>
      </p:sp>
      <p:sp>
        <p:nvSpPr>
          <p:cNvPr id="114" name="Shape 114"/>
          <p:cNvSpPr>
            <a:spLocks noGrp="1"/>
          </p:cNvSpPr>
          <p:nvPr>
            <p:ph type="body" sz="quarter" idx="1"/>
          </p:nvPr>
        </p:nvSpPr>
        <p:spPr>
          <a:prstGeom prst="rect">
            <a:avLst/>
          </a:prstGeom>
        </p:spPr>
        <p:txBody>
          <a:bodyPr/>
          <a:lstStyle/>
          <a:p>
            <a:pPr lvl="0">
              <a:defRPr sz="1800"/>
            </a:pPr>
            <a:r>
              <a:rPr sz="2200" dirty="0" smtClean="0"/>
              <a:t>For instance, context was not expected to affect the results of a study on “extracting statistical regularities in sequences of visual stimuli” but was expected to affect the results of a study on “how diversity cues signal threat or safety for African Americans”.”</a:t>
            </a:r>
          </a:p>
          <a:p>
            <a:pPr lvl="0">
              <a:defRPr sz="1800"/>
            </a:pPr>
            <a:endParaRPr sz="2200" dirty="0"/>
          </a:p>
        </p:txBody>
      </p:sp>
    </p:spTree>
    <p:extLst>
      <p:ext uri="{BB962C8B-B14F-4D97-AF65-F5344CB8AC3E}">
        <p14:creationId xmlns:p14="http://schemas.microsoft.com/office/powerpoint/2010/main" xmlns="" val="40512499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prstGeom prst="rect">
            <a:avLst/>
          </a:prstGeom>
        </p:spPr>
        <p:txBody>
          <a:bodyPr/>
          <a:lstStyle/>
          <a:p>
            <a:pPr lvl="0"/>
            <a:endParaRPr/>
          </a:p>
        </p:txBody>
      </p:sp>
      <p:sp>
        <p:nvSpPr>
          <p:cNvPr id="121" name="Shape 121"/>
          <p:cNvSpPr>
            <a:spLocks noGrp="1"/>
          </p:cNvSpPr>
          <p:nvPr>
            <p:ph type="body" sz="quarter" idx="1"/>
          </p:nvPr>
        </p:nvSpPr>
        <p:spPr>
          <a:prstGeom prst="rect">
            <a:avLst/>
          </a:prstGeom>
        </p:spPr>
        <p:txBody>
          <a:bodyPr/>
          <a:lstStyle/>
          <a:p>
            <a:pPr lvl="0">
              <a:defRPr sz="1800"/>
            </a:pPr>
            <a:r>
              <a:rPr lang="en-US" sz="2200" dirty="0" smtClean="0"/>
              <a:t>Now I’ll show you our man findings. On the x</a:t>
            </a:r>
            <a:r>
              <a:rPr lang="en-US" sz="2200" baseline="0" dirty="0" smtClean="0"/>
              <a:t> axis here you can see the values of our context variable, where higher values indicate greater contextual sensitivity. On the Y axis is the probability of replicating, represented here as a binary yes / no of whether the study replicated. We found a significant correlation between contextual sensitivity and replication success.  As contextual sensitivity increased, replication success decreased. Of interest is that the effect of context on replication was not significantly different between social psychology and cognitive psychology, even though social psychology studies had a greater mean contextual sensitivity</a:t>
            </a:r>
            <a:r>
              <a:rPr lang="en-US" sz="2200" baseline="0" dirty="0" smtClean="0"/>
              <a:t>.</a:t>
            </a:r>
          </a:p>
          <a:p>
            <a:pPr lvl="0">
              <a:defRPr sz="1800"/>
            </a:pPr>
            <a:r>
              <a:rPr lang="en-US" sz="2200" baseline="0" dirty="0" smtClean="0"/>
              <a:t>**Results via point-</a:t>
            </a:r>
            <a:r>
              <a:rPr lang="en-US" sz="2200" baseline="0" dirty="0" err="1" smtClean="0"/>
              <a:t>biserial</a:t>
            </a:r>
            <a:r>
              <a:rPr lang="en-US" sz="2200" baseline="0" dirty="0" smtClean="0"/>
              <a:t> correlation and binary logistic regression</a:t>
            </a:r>
            <a:endParaRPr sz="2200" dirty="0"/>
          </a:p>
        </p:txBody>
      </p:sp>
    </p:spTree>
    <p:extLst>
      <p:ext uri="{BB962C8B-B14F-4D97-AF65-F5344CB8AC3E}">
        <p14:creationId xmlns:p14="http://schemas.microsoft.com/office/powerpoint/2010/main" xmlns="" val="37772713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a:spLocks noGrp="1" noRot="1" noChangeAspect="1"/>
          </p:cNvSpPr>
          <p:nvPr>
            <p:ph type="sldImg"/>
          </p:nvPr>
        </p:nvSpPr>
        <p:spPr>
          <a:prstGeom prst="rect">
            <a:avLst/>
          </a:prstGeom>
        </p:spPr>
        <p:txBody>
          <a:bodyPr/>
          <a:lstStyle/>
          <a:p>
            <a:pPr lvl="0"/>
            <a:endParaRPr/>
          </a:p>
        </p:txBody>
      </p:sp>
      <p:sp>
        <p:nvSpPr>
          <p:cNvPr id="127" name="Shape 127"/>
          <p:cNvSpPr>
            <a:spLocks noGrp="1"/>
          </p:cNvSpPr>
          <p:nvPr>
            <p:ph type="body" sz="quarter" idx="1"/>
          </p:nvPr>
        </p:nvSpPr>
        <p:spPr>
          <a:prstGeom prst="rect">
            <a:avLst/>
          </a:prstGeom>
        </p:spPr>
        <p:txBody>
          <a:bodyPr/>
          <a:lstStyle/>
          <a:p>
            <a:pPr lvl="0">
              <a:defRPr sz="1800"/>
            </a:pPr>
            <a:r>
              <a:rPr lang="en-US" sz="2200" dirty="0" smtClean="0"/>
              <a:t>Importantly, we</a:t>
            </a:r>
            <a:r>
              <a:rPr lang="en-US" sz="2200" baseline="0" dirty="0" smtClean="0"/>
              <a:t> also showed that the relationship remained significant even </a:t>
            </a:r>
            <a:r>
              <a:rPr sz="2200" dirty="0" smtClean="0"/>
              <a:t>after </a:t>
            </a:r>
            <a:r>
              <a:rPr sz="2200" dirty="0"/>
              <a:t>adjusting for characteristics of the original and replicated studies that were demonstrated to </a:t>
            </a:r>
            <a:r>
              <a:rPr sz="2200"/>
              <a:t>be </a:t>
            </a:r>
            <a:r>
              <a:rPr sz="2200" smtClean="0"/>
              <a:t>correlated </a:t>
            </a:r>
            <a:r>
              <a:rPr sz="2200" dirty="0"/>
              <a:t>with replication success by the Reproducibility </a:t>
            </a:r>
            <a:r>
              <a:rPr sz="2200" dirty="0" smtClean="0"/>
              <a:t>Project. </a:t>
            </a:r>
            <a:r>
              <a:rPr sz="2200" dirty="0"/>
              <a:t>These variables included </a:t>
            </a:r>
            <a:r>
              <a:rPr lang="en-US" sz="2200" dirty="0" smtClean="0"/>
              <a:t>for example </a:t>
            </a:r>
            <a:r>
              <a:rPr sz="2200" dirty="0" smtClean="0"/>
              <a:t>(1</a:t>
            </a:r>
            <a:r>
              <a:rPr sz="2200" dirty="0"/>
              <a:t>) the effect size of the original study, (2) whether the original results were surprising, (3) power of the replication attempt, and (4) whether the replication result was surprising. </a:t>
            </a:r>
          </a:p>
          <a:p>
            <a:pPr lvl="0">
              <a:defRPr sz="1800"/>
            </a:pPr>
            <a:endParaRPr sz="2200" dirty="0"/>
          </a:p>
        </p:txBody>
      </p:sp>
    </p:spTree>
    <p:extLst>
      <p:ext uri="{BB962C8B-B14F-4D97-AF65-F5344CB8AC3E}">
        <p14:creationId xmlns:p14="http://schemas.microsoft.com/office/powerpoint/2010/main" xmlns="" val="38216879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a:spLocks noGrp="1" noRot="1" noChangeAspect="1"/>
          </p:cNvSpPr>
          <p:nvPr>
            <p:ph type="sldImg"/>
          </p:nvPr>
        </p:nvSpPr>
        <p:spPr>
          <a:prstGeom prst="rect">
            <a:avLst/>
          </a:prstGeom>
        </p:spPr>
        <p:txBody>
          <a:bodyPr/>
          <a:lstStyle/>
          <a:p>
            <a:pPr lvl="0"/>
            <a:endParaRPr/>
          </a:p>
        </p:txBody>
      </p:sp>
      <p:sp>
        <p:nvSpPr>
          <p:cNvPr id="132" name="Shape 132"/>
          <p:cNvSpPr>
            <a:spLocks noGrp="1"/>
          </p:cNvSpPr>
          <p:nvPr>
            <p:ph type="body" sz="quarter" idx="1"/>
          </p:nvPr>
        </p:nvSpPr>
        <p:spPr>
          <a:prstGeom prst="rect">
            <a:avLst/>
          </a:prstGeom>
        </p:spPr>
        <p:txBody>
          <a:bodyPr/>
          <a:lstStyle/>
          <a:p>
            <a:pPr lvl="0">
              <a:defRPr sz="1800"/>
            </a:pPr>
            <a:r>
              <a:rPr sz="2200" dirty="0"/>
              <a:t>Moreover, </a:t>
            </a:r>
            <a:r>
              <a:rPr sz="2200" dirty="0" smtClean="0"/>
              <a:t>when </a:t>
            </a:r>
            <a:r>
              <a:rPr sz="2200" dirty="0"/>
              <a:t>these study characteristic variables were entered as a first step in a hierarchical regression model, and the contextual sensitivity variable was added in a second step, contextual sensitivity accounted for significant additional variance in replication </a:t>
            </a:r>
            <a:r>
              <a:rPr sz="2200" dirty="0" smtClean="0"/>
              <a:t>success</a:t>
            </a:r>
            <a:r>
              <a:rPr lang="en-US" sz="2200" dirty="0" smtClean="0"/>
              <a:t>.</a:t>
            </a:r>
            <a:r>
              <a:rPr lang="en-US" sz="2200" baseline="0" dirty="0" smtClean="0"/>
              <a:t> </a:t>
            </a:r>
            <a:endParaRPr sz="2200" dirty="0"/>
          </a:p>
          <a:p>
            <a:pPr lvl="0">
              <a:defRPr sz="1800"/>
            </a:pPr>
            <a:endParaRPr sz="2200" dirty="0"/>
          </a:p>
        </p:txBody>
      </p:sp>
    </p:spTree>
    <p:extLst>
      <p:ext uri="{BB962C8B-B14F-4D97-AF65-F5344CB8AC3E}">
        <p14:creationId xmlns:p14="http://schemas.microsoft.com/office/powerpoint/2010/main" xmlns="" val="4603960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a:spLocks noGrp="1" noRot="1" noChangeAspect="1"/>
          </p:cNvSpPr>
          <p:nvPr>
            <p:ph type="sldImg"/>
          </p:nvPr>
        </p:nvSpPr>
        <p:spPr>
          <a:prstGeom prst="rect">
            <a:avLst/>
          </a:prstGeom>
        </p:spPr>
        <p:txBody>
          <a:bodyPr/>
          <a:lstStyle/>
          <a:p>
            <a:pPr lvl="0"/>
            <a:endParaRPr/>
          </a:p>
        </p:txBody>
      </p:sp>
      <p:sp>
        <p:nvSpPr>
          <p:cNvPr id="138" name="Shape 138"/>
          <p:cNvSpPr>
            <a:spLocks noGrp="1"/>
          </p:cNvSpPr>
          <p:nvPr>
            <p:ph type="body" sz="quarter" idx="1"/>
          </p:nvPr>
        </p:nvSpPr>
        <p:spPr>
          <a:prstGeom prst="rect">
            <a:avLst/>
          </a:prstGeom>
        </p:spPr>
        <p:txBody>
          <a:bodyPr/>
          <a:lstStyle/>
          <a:p>
            <a:pPr marL="0" marR="0" lvl="0" indent="0" defTabSz="584200" eaLnBrk="1" fontAlgn="auto" latinLnBrk="0" hangingPunct="1">
              <a:lnSpc>
                <a:spcPct val="100000"/>
              </a:lnSpc>
              <a:spcBef>
                <a:spcPts val="0"/>
              </a:spcBef>
              <a:spcAft>
                <a:spcPts val="0"/>
              </a:spcAft>
              <a:buClrTx/>
              <a:buSzTx/>
              <a:buFontTx/>
              <a:buNone/>
              <a:tabLst/>
              <a:defRPr sz="1800"/>
            </a:pPr>
            <a:r>
              <a:rPr lang="en-US" sz="2200" baseline="0" dirty="0" smtClean="0"/>
              <a:t>Taken together, </a:t>
            </a:r>
            <a:r>
              <a:rPr lang="en-US" sz="2200" dirty="0" smtClean="0"/>
              <a:t>These</a:t>
            </a:r>
            <a:r>
              <a:rPr lang="en-US" sz="2200" baseline="0" dirty="0" smtClean="0"/>
              <a:t> results</a:t>
            </a:r>
            <a:r>
              <a:rPr lang="en-US" sz="2200" dirty="0" smtClean="0"/>
              <a:t> suggest that contextual sensitivity likely plays a key role in replication success, over-and-above several other important methodological variables.</a:t>
            </a:r>
          </a:p>
          <a:p>
            <a:pPr lvl="0">
              <a:defRPr sz="1800"/>
            </a:pPr>
            <a:endParaRPr sz="2200" dirty="0"/>
          </a:p>
        </p:txBody>
      </p:sp>
    </p:spTree>
    <p:extLst>
      <p:ext uri="{BB962C8B-B14F-4D97-AF65-F5344CB8AC3E}">
        <p14:creationId xmlns:p14="http://schemas.microsoft.com/office/powerpoint/2010/main" xmlns="" val="2205517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a:spLocks noGrp="1" noRot="1" noChangeAspect="1"/>
          </p:cNvSpPr>
          <p:nvPr>
            <p:ph type="sldImg"/>
          </p:nvPr>
        </p:nvSpPr>
        <p:spPr>
          <a:prstGeom prst="rect">
            <a:avLst/>
          </a:prstGeom>
        </p:spPr>
        <p:txBody>
          <a:bodyPr/>
          <a:lstStyle/>
          <a:p>
            <a:pPr lvl="0"/>
            <a:endParaRPr/>
          </a:p>
        </p:txBody>
      </p:sp>
      <p:sp>
        <p:nvSpPr>
          <p:cNvPr id="147" name="Shape 147"/>
          <p:cNvSpPr>
            <a:spLocks noGrp="1"/>
          </p:cNvSpPr>
          <p:nvPr>
            <p:ph type="body" sz="quarter" idx="1"/>
          </p:nvPr>
        </p:nvSpPr>
        <p:spPr>
          <a:prstGeom prst="rect">
            <a:avLst/>
          </a:prstGeom>
        </p:spPr>
        <p:txBody>
          <a:bodyPr/>
          <a:lstStyle/>
          <a:p>
            <a:pPr lvl="0">
              <a:defRPr sz="1800"/>
            </a:pPr>
            <a:r>
              <a:rPr lang="en-US" sz="2200" dirty="0" smtClean="0"/>
              <a:t>So what do we take away from these</a:t>
            </a:r>
            <a:r>
              <a:rPr lang="en-US" sz="2200" baseline="0" dirty="0" smtClean="0"/>
              <a:t> findings?</a:t>
            </a:r>
            <a:r>
              <a:rPr lang="en-US" sz="2200" dirty="0" smtClean="0"/>
              <a:t> First,</a:t>
            </a:r>
            <a:r>
              <a:rPr lang="en-US" sz="2200" baseline="0" dirty="0" smtClean="0"/>
              <a:t> note that we still consider methodological improvements as fundamental to increasing replication success in science. Even our own data showed that that variables such as effect size and power were still significant predictors over and above contextual sensitivity. But context is also important.</a:t>
            </a:r>
            <a:endParaRPr sz="2200" dirty="0"/>
          </a:p>
          <a:p>
            <a:pPr lvl="0">
              <a:defRPr sz="1800"/>
            </a:pPr>
            <a:endParaRPr sz="2200" dirty="0"/>
          </a:p>
        </p:txBody>
      </p:sp>
    </p:spTree>
    <p:extLst>
      <p:ext uri="{BB962C8B-B14F-4D97-AF65-F5344CB8AC3E}">
        <p14:creationId xmlns:p14="http://schemas.microsoft.com/office/powerpoint/2010/main" xmlns="" val="4184335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a:spLocks noGrp="1" noRot="1" noChangeAspect="1"/>
          </p:cNvSpPr>
          <p:nvPr>
            <p:ph type="sldImg"/>
          </p:nvPr>
        </p:nvSpPr>
        <p:spPr>
          <a:prstGeom prst="rect">
            <a:avLst/>
          </a:prstGeom>
        </p:spPr>
        <p:txBody>
          <a:bodyPr/>
          <a:lstStyle/>
          <a:p>
            <a:pPr lvl="0"/>
            <a:endParaRPr/>
          </a:p>
        </p:txBody>
      </p:sp>
      <p:sp>
        <p:nvSpPr>
          <p:cNvPr id="147" name="Shape 147"/>
          <p:cNvSpPr>
            <a:spLocks noGrp="1"/>
          </p:cNvSpPr>
          <p:nvPr>
            <p:ph type="body" sz="quarter" idx="1"/>
          </p:nvPr>
        </p:nvSpPr>
        <p:spPr>
          <a:prstGeom prst="rect">
            <a:avLst/>
          </a:prstGeom>
        </p:spPr>
        <p:txBody>
          <a:bodyPr/>
          <a:lstStyle/>
          <a:p>
            <a:pPr lvl="0">
              <a:defRPr sz="1800"/>
            </a:pPr>
            <a:r>
              <a:rPr lang="en-US" sz="2200" dirty="0" smtClean="0"/>
              <a:t>Here</a:t>
            </a:r>
            <a:r>
              <a:rPr lang="en-US" sz="2200" baseline="0" dirty="0" smtClean="0"/>
              <a:t> are some general recommendations for how to deal with contextual sensitivity moving forward.</a:t>
            </a:r>
            <a:endParaRPr sz="2200" dirty="0"/>
          </a:p>
        </p:txBody>
      </p:sp>
    </p:spTree>
    <p:extLst>
      <p:ext uri="{BB962C8B-B14F-4D97-AF65-F5344CB8AC3E}">
        <p14:creationId xmlns:p14="http://schemas.microsoft.com/office/powerpoint/2010/main" xmlns="" val="4184335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Shape 182"/>
          <p:cNvSpPr>
            <a:spLocks noGrp="1" noRot="1" noChangeAspect="1"/>
          </p:cNvSpPr>
          <p:nvPr>
            <p:ph type="sldImg"/>
          </p:nvPr>
        </p:nvSpPr>
        <p:spPr>
          <a:prstGeom prst="rect">
            <a:avLst/>
          </a:prstGeom>
        </p:spPr>
        <p:txBody>
          <a:bodyPr/>
          <a:lstStyle/>
          <a:p>
            <a:pPr lvl="0"/>
            <a:endParaRPr/>
          </a:p>
        </p:txBody>
      </p:sp>
      <p:sp>
        <p:nvSpPr>
          <p:cNvPr id="183" name="Shape 183"/>
          <p:cNvSpPr>
            <a:spLocks noGrp="1"/>
          </p:cNvSpPr>
          <p:nvPr>
            <p:ph type="body" sz="quarter" idx="1"/>
          </p:nvPr>
        </p:nvSpPr>
        <p:spPr>
          <a:prstGeom prst="rect">
            <a:avLst/>
          </a:prstGeom>
        </p:spPr>
        <p:txBody>
          <a:bodyPr/>
          <a:lstStyle/>
          <a:p>
            <a:pPr lvl="0">
              <a:defRPr sz="1800"/>
            </a:pPr>
            <a:r>
              <a:rPr lang="en-US" sz="2200" smtClean="0"/>
              <a:t>OSF link will </a:t>
            </a:r>
            <a:r>
              <a:rPr lang="en-US" sz="2200" dirty="0" smtClean="0"/>
              <a:t>be made public around 5/15/16 (currently</a:t>
            </a:r>
            <a:r>
              <a:rPr lang="en-US" sz="2200" baseline="0" dirty="0" smtClean="0"/>
              <a:t> embargoed by journal)</a:t>
            </a:r>
            <a:endParaRPr sz="2200"/>
          </a:p>
        </p:txBody>
      </p:sp>
    </p:spTree>
    <p:extLst>
      <p:ext uri="{BB962C8B-B14F-4D97-AF65-F5344CB8AC3E}">
        <p14:creationId xmlns:p14="http://schemas.microsoft.com/office/powerpoint/2010/main" xmlns="" val="865375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Shape 49"/>
          <p:cNvSpPr>
            <a:spLocks noGrp="1" noRot="1" noChangeAspect="1"/>
          </p:cNvSpPr>
          <p:nvPr>
            <p:ph type="sldImg"/>
          </p:nvPr>
        </p:nvSpPr>
        <p:spPr>
          <a:prstGeom prst="rect">
            <a:avLst/>
          </a:prstGeom>
        </p:spPr>
        <p:txBody>
          <a:bodyPr/>
          <a:lstStyle/>
          <a:p>
            <a:pPr lvl="0"/>
            <a:endParaRPr/>
          </a:p>
        </p:txBody>
      </p:sp>
      <p:sp>
        <p:nvSpPr>
          <p:cNvPr id="50" name="Shape 50"/>
          <p:cNvSpPr>
            <a:spLocks noGrp="1"/>
          </p:cNvSpPr>
          <p:nvPr>
            <p:ph type="body" sz="quarter" idx="1"/>
          </p:nvPr>
        </p:nvSpPr>
        <p:spPr>
          <a:prstGeom prst="rect">
            <a:avLst/>
          </a:prstGeom>
        </p:spPr>
        <p:txBody>
          <a:bodyPr/>
          <a:lstStyle/>
          <a:p>
            <a:pPr lvl="0">
              <a:defRPr sz="1800"/>
            </a:pPr>
            <a:r>
              <a:rPr lang="en-US" sz="2200" baseline="0" dirty="0" smtClean="0"/>
              <a:t>With retractions, replication failures, and exposure of questionable research practices on the rise, it’s no surprise that fields across all scientific domains are taking initiative to deal with this, as this really exciting symposium demonstrates. </a:t>
            </a:r>
            <a:endParaRPr sz="2200" dirty="0"/>
          </a:p>
        </p:txBody>
      </p:sp>
    </p:spTree>
    <p:extLst>
      <p:ext uri="{BB962C8B-B14F-4D97-AF65-F5344CB8AC3E}">
        <p14:creationId xmlns:p14="http://schemas.microsoft.com/office/powerpoint/2010/main" xmlns="" val="13740924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66"/>
          <p:cNvSpPr>
            <a:spLocks noGrp="1" noRot="1" noChangeAspect="1"/>
          </p:cNvSpPr>
          <p:nvPr>
            <p:ph type="sldImg"/>
          </p:nvPr>
        </p:nvSpPr>
        <p:spPr>
          <a:prstGeom prst="rect">
            <a:avLst/>
          </a:prstGeom>
        </p:spPr>
        <p:txBody>
          <a:bodyPr/>
          <a:lstStyle/>
          <a:p>
            <a:pPr lvl="0"/>
            <a:endParaRPr/>
          </a:p>
        </p:txBody>
      </p:sp>
      <p:sp>
        <p:nvSpPr>
          <p:cNvPr id="67" name="Shape 67"/>
          <p:cNvSpPr>
            <a:spLocks noGrp="1"/>
          </p:cNvSpPr>
          <p:nvPr>
            <p:ph type="body" sz="quarter" idx="1"/>
          </p:nvPr>
        </p:nvSpPr>
        <p:spPr>
          <a:prstGeom prst="rect">
            <a:avLst/>
          </a:prstGeom>
        </p:spPr>
        <p:txBody>
          <a:bodyPr/>
          <a:lstStyle/>
          <a:p>
            <a:pPr lvl="0">
              <a:defRPr sz="1800"/>
            </a:pPr>
            <a:r>
              <a:rPr lang="en-US" sz="2200" dirty="0" smtClean="0"/>
              <a:t>In my</a:t>
            </a:r>
            <a:r>
              <a:rPr lang="en-US" sz="2200" baseline="0" dirty="0" smtClean="0"/>
              <a:t> field of psychology, </a:t>
            </a:r>
            <a:r>
              <a:rPr lang="en-US" sz="2200" dirty="0" smtClean="0"/>
              <a:t>many have argued that some key factors</a:t>
            </a:r>
            <a:r>
              <a:rPr lang="en-US" sz="2200" baseline="0" dirty="0" smtClean="0"/>
              <a:t> are power of studies, publication bias and researcher bias as the formula for failure to replicate. But in this talk I’ll present our work that raises another factor – contextual sensitivity of the effects of interest. </a:t>
            </a:r>
            <a:endParaRPr sz="2200" dirty="0"/>
          </a:p>
        </p:txBody>
      </p:sp>
    </p:spTree>
    <p:extLst>
      <p:ext uri="{BB962C8B-B14F-4D97-AF65-F5344CB8AC3E}">
        <p14:creationId xmlns:p14="http://schemas.microsoft.com/office/powerpoint/2010/main" xmlns="" val="19358241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noRot="1" noChangeAspect="1"/>
          </p:cNvSpPr>
          <p:nvPr>
            <p:ph type="sldImg"/>
          </p:nvPr>
        </p:nvSpPr>
        <p:spPr>
          <a:prstGeom prst="rect">
            <a:avLst/>
          </a:prstGeom>
        </p:spPr>
        <p:txBody>
          <a:bodyPr/>
          <a:lstStyle/>
          <a:p>
            <a:pPr lvl="0"/>
            <a:endParaRPr/>
          </a:p>
        </p:txBody>
      </p:sp>
      <p:sp>
        <p:nvSpPr>
          <p:cNvPr id="153" name="Shape 153"/>
          <p:cNvSpPr>
            <a:spLocks noGrp="1"/>
          </p:cNvSpPr>
          <p:nvPr>
            <p:ph type="body" sz="quarter" idx="1"/>
          </p:nvPr>
        </p:nvSpPr>
        <p:spPr>
          <a:prstGeom prst="rect">
            <a:avLst/>
          </a:prstGeom>
        </p:spPr>
        <p:txBody>
          <a:bodyPr/>
          <a:lstStyle/>
          <a:p>
            <a:pPr lvl="0">
              <a:defRPr sz="1800"/>
            </a:pPr>
            <a:r>
              <a:rPr sz="2200"/>
              <a:t>Show image of Don Cherry</a:t>
            </a:r>
          </a:p>
          <a:p>
            <a:pPr lvl="0">
              <a:defRPr sz="1800"/>
            </a:pPr>
            <a:endParaRPr sz="2200"/>
          </a:p>
        </p:txBody>
      </p:sp>
    </p:spTree>
    <p:extLst>
      <p:ext uri="{BB962C8B-B14F-4D97-AF65-F5344CB8AC3E}">
        <p14:creationId xmlns:p14="http://schemas.microsoft.com/office/powerpoint/2010/main" xmlns="" val="27282803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noRot="1" noChangeAspect="1"/>
          </p:cNvSpPr>
          <p:nvPr>
            <p:ph type="sldImg"/>
          </p:nvPr>
        </p:nvSpPr>
        <p:spPr>
          <a:prstGeom prst="rect">
            <a:avLst/>
          </a:prstGeom>
        </p:spPr>
        <p:txBody>
          <a:bodyPr/>
          <a:lstStyle/>
          <a:p>
            <a:pPr lvl="0"/>
            <a:endParaRPr/>
          </a:p>
        </p:txBody>
      </p:sp>
      <p:sp>
        <p:nvSpPr>
          <p:cNvPr id="168" name="Shape 168"/>
          <p:cNvSpPr>
            <a:spLocks noGrp="1"/>
          </p:cNvSpPr>
          <p:nvPr>
            <p:ph type="body" sz="quarter" idx="1"/>
          </p:nvPr>
        </p:nvSpPr>
        <p:spPr>
          <a:prstGeom prst="rect">
            <a:avLst/>
          </a:prstGeom>
        </p:spPr>
        <p:txBody>
          <a:bodyPr/>
          <a:lstStyle/>
          <a:p>
            <a:pPr lvl="0">
              <a:defRPr sz="1800"/>
            </a:pPr>
            <a:r>
              <a:rPr sz="2200"/>
              <a:t>Show image of Don Cheery</a:t>
            </a:r>
          </a:p>
          <a:p>
            <a:pPr lvl="0">
              <a:defRPr sz="1800"/>
            </a:pPr>
            <a:endParaRPr sz="2200"/>
          </a:p>
        </p:txBody>
      </p:sp>
    </p:spTree>
    <p:extLst>
      <p:ext uri="{BB962C8B-B14F-4D97-AF65-F5344CB8AC3E}">
        <p14:creationId xmlns:p14="http://schemas.microsoft.com/office/powerpoint/2010/main" xmlns="" val="30527810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Shape 88"/>
          <p:cNvSpPr>
            <a:spLocks noGrp="1" noRot="1" noChangeAspect="1"/>
          </p:cNvSpPr>
          <p:nvPr>
            <p:ph type="sldImg"/>
          </p:nvPr>
        </p:nvSpPr>
        <p:spPr>
          <a:prstGeom prst="rect">
            <a:avLst/>
          </a:prstGeom>
        </p:spPr>
        <p:txBody>
          <a:bodyPr/>
          <a:lstStyle/>
          <a:p>
            <a:pPr lvl="0"/>
            <a:endParaRPr/>
          </a:p>
        </p:txBody>
      </p:sp>
      <p:sp>
        <p:nvSpPr>
          <p:cNvPr id="89" name="Shape 89"/>
          <p:cNvSpPr>
            <a:spLocks noGrp="1"/>
          </p:cNvSpPr>
          <p:nvPr>
            <p:ph type="body" sz="quarter" idx="1"/>
          </p:nvPr>
        </p:nvSpPr>
        <p:spPr>
          <a:prstGeom prst="rect">
            <a:avLst/>
          </a:prstGeom>
        </p:spPr>
        <p:txBody>
          <a:bodyPr/>
          <a:lstStyle/>
          <a:p>
            <a:pPr lvl="0">
              <a:defRPr sz="1800"/>
            </a:pPr>
            <a:r>
              <a:rPr lang="en-US" sz="2200" dirty="0" smtClean="0"/>
              <a:t>However, for those of us who study social psychology, the</a:t>
            </a:r>
            <a:r>
              <a:rPr lang="en-US" sz="2200" baseline="0" dirty="0" smtClean="0"/>
              <a:t> data be interpreted at least a little more positively. In fact, the correlation between the original effect size and replication effect size was moderately strong, a spearman’s correlation of .51 10 years later, and in a different sample. This is actually the same correlation personality psychologists find on average between people’s behavior from one time to another.</a:t>
            </a:r>
            <a:endParaRPr sz="2200" dirty="0"/>
          </a:p>
        </p:txBody>
      </p:sp>
    </p:spTree>
    <p:extLst>
      <p:ext uri="{BB962C8B-B14F-4D97-AF65-F5344CB8AC3E}">
        <p14:creationId xmlns:p14="http://schemas.microsoft.com/office/powerpoint/2010/main" xmlns="" val="3840603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Shape 73"/>
          <p:cNvSpPr>
            <a:spLocks noGrp="1" noRot="1" noChangeAspect="1"/>
          </p:cNvSpPr>
          <p:nvPr>
            <p:ph type="sldImg"/>
          </p:nvPr>
        </p:nvSpPr>
        <p:spPr>
          <a:prstGeom prst="rect">
            <a:avLst/>
          </a:prstGeom>
        </p:spPr>
        <p:txBody>
          <a:bodyPr/>
          <a:lstStyle/>
          <a:p>
            <a:pPr lvl="0"/>
            <a:endParaRPr/>
          </a:p>
        </p:txBody>
      </p:sp>
      <p:sp>
        <p:nvSpPr>
          <p:cNvPr id="74" name="Shape 74"/>
          <p:cNvSpPr>
            <a:spLocks noGrp="1"/>
          </p:cNvSpPr>
          <p:nvPr>
            <p:ph type="body" sz="quarter" idx="1"/>
          </p:nvPr>
        </p:nvSpPr>
        <p:spPr>
          <a:prstGeom prst="rect">
            <a:avLst/>
          </a:prstGeom>
        </p:spPr>
        <p:txBody>
          <a:bodyPr/>
          <a:lstStyle/>
          <a:p>
            <a:pPr lvl="0">
              <a:defRPr sz="1800"/>
            </a:pPr>
            <a:r>
              <a:rPr lang="en-US" sz="2200" dirty="0" smtClean="0"/>
              <a:t>Perhaps one of the</a:t>
            </a:r>
            <a:r>
              <a:rPr lang="en-US" sz="2200" baseline="0" dirty="0" smtClean="0"/>
              <a:t> most well-known recent replication attempts came from the Center for Open science, with an initiative to estimate the reproducibility of psychological science. The team selected 100 studies in top psychology journals and 270 researchers collaborated to conduct direct replications of specific effects in psychology.</a:t>
            </a:r>
            <a:endParaRPr sz="2200" dirty="0"/>
          </a:p>
        </p:txBody>
      </p:sp>
    </p:spTree>
    <p:extLst>
      <p:ext uri="{BB962C8B-B14F-4D97-AF65-F5344CB8AC3E}">
        <p14:creationId xmlns:p14="http://schemas.microsoft.com/office/powerpoint/2010/main" xmlns="" val="493807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may be one of the most well-known massive replication attempts because</a:t>
            </a:r>
            <a:r>
              <a:rPr lang="en-US" baseline="0" dirty="0" smtClean="0"/>
              <a:t> </a:t>
            </a:r>
            <a:r>
              <a:rPr lang="en-US" dirty="0" smtClean="0"/>
              <a:t>of the striking results.  On the x</a:t>
            </a:r>
            <a:r>
              <a:rPr lang="en-US" baseline="0" dirty="0" smtClean="0"/>
              <a:t> axis you see the effect size of the original study, and on the y axis you see the effect size of the replication. In pink are studies that failed to achieve significance in the replication.</a:t>
            </a:r>
            <a:r>
              <a:rPr lang="en-US" dirty="0" smtClean="0"/>
              <a:t> As you can see in this figure, a large number of replication</a:t>
            </a:r>
            <a:r>
              <a:rPr lang="en-US" baseline="0" dirty="0" smtClean="0"/>
              <a:t> attempts yielded non-significant results.</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Shape 82"/>
          <p:cNvSpPr>
            <a:spLocks noGrp="1" noRot="1" noChangeAspect="1"/>
          </p:cNvSpPr>
          <p:nvPr>
            <p:ph type="sldImg"/>
          </p:nvPr>
        </p:nvSpPr>
        <p:spPr>
          <a:prstGeom prst="rect">
            <a:avLst/>
          </a:prstGeom>
        </p:spPr>
        <p:txBody>
          <a:bodyPr/>
          <a:lstStyle/>
          <a:p>
            <a:pPr lvl="0"/>
            <a:endParaRPr/>
          </a:p>
        </p:txBody>
      </p:sp>
      <p:sp>
        <p:nvSpPr>
          <p:cNvPr id="83" name="Shape 83"/>
          <p:cNvSpPr>
            <a:spLocks noGrp="1"/>
          </p:cNvSpPr>
          <p:nvPr>
            <p:ph type="body" sz="quarter" idx="1"/>
          </p:nvPr>
        </p:nvSpPr>
        <p:spPr>
          <a:prstGeom prst="rect">
            <a:avLst/>
          </a:prstGeom>
        </p:spPr>
        <p:txBody>
          <a:bodyPr/>
          <a:lstStyle/>
          <a:p>
            <a:pPr lvl="0">
              <a:defRPr sz="1800"/>
            </a:pPr>
            <a:r>
              <a:rPr lang="en-US" sz="2200" dirty="0" smtClean="0"/>
              <a:t>To put this more precisely,</a:t>
            </a:r>
            <a:r>
              <a:rPr lang="en-US" sz="2200" baseline="0" dirty="0" smtClean="0"/>
              <a:t> the study found that only 36% of studies successful replicated, if using a criteria of whether the replication attempt revealed a significant result. The percentages were slightly higher when using a criteria of whether or not the original study effect size was in the confidence interval of the replication study effect size. At any rate, this study painted a sobering picture of the effects in psychology.</a:t>
            </a:r>
            <a:endParaRPr sz="2200" dirty="0"/>
          </a:p>
        </p:txBody>
      </p:sp>
    </p:spTree>
    <p:extLst>
      <p:ext uri="{BB962C8B-B14F-4D97-AF65-F5344CB8AC3E}">
        <p14:creationId xmlns:p14="http://schemas.microsoft.com/office/powerpoint/2010/main" xmlns="" val="1091143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Shape 98"/>
          <p:cNvSpPr>
            <a:spLocks noGrp="1" noRot="1" noChangeAspect="1"/>
          </p:cNvSpPr>
          <p:nvPr>
            <p:ph type="sldImg"/>
          </p:nvPr>
        </p:nvSpPr>
        <p:spPr>
          <a:prstGeom prst="rect">
            <a:avLst/>
          </a:prstGeom>
        </p:spPr>
        <p:txBody>
          <a:bodyPr/>
          <a:lstStyle/>
          <a:p>
            <a:pPr lvl="0"/>
            <a:endParaRPr/>
          </a:p>
        </p:txBody>
      </p:sp>
      <p:sp>
        <p:nvSpPr>
          <p:cNvPr id="99" name="Shape 99"/>
          <p:cNvSpPr>
            <a:spLocks noGrp="1"/>
          </p:cNvSpPr>
          <p:nvPr>
            <p:ph type="body" sz="quarter" idx="1"/>
          </p:nvPr>
        </p:nvSpPr>
        <p:spPr>
          <a:prstGeom prst="rect">
            <a:avLst/>
          </a:prstGeom>
        </p:spPr>
        <p:txBody>
          <a:bodyPr/>
          <a:lstStyle/>
          <a:p>
            <a:pPr lvl="0">
              <a:defRPr sz="1800"/>
            </a:pPr>
            <a:r>
              <a:rPr lang="en-US" sz="2200" baseline="0" dirty="0" smtClean="0"/>
              <a:t>And of course the media ran with these numbers and proclaimed that over half of psychology studies will not replicate. Along with the negative press, it created a negative picture of science for those in government organizations unsure of the usefulness of science to inform policy. If our studies aren’t replicating, why should we spend money funding these projects?</a:t>
            </a:r>
            <a:endParaRPr sz="2200" dirty="0"/>
          </a:p>
        </p:txBody>
      </p:sp>
    </p:spTree>
    <p:extLst>
      <p:ext uri="{BB962C8B-B14F-4D97-AF65-F5344CB8AC3E}">
        <p14:creationId xmlns:p14="http://schemas.microsoft.com/office/powerpoint/2010/main" xmlns="" val="3265133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Shape 93"/>
          <p:cNvSpPr>
            <a:spLocks noGrp="1" noRot="1" noChangeAspect="1"/>
          </p:cNvSpPr>
          <p:nvPr>
            <p:ph type="sldImg"/>
          </p:nvPr>
        </p:nvSpPr>
        <p:spPr>
          <a:prstGeom prst="rect">
            <a:avLst/>
          </a:prstGeom>
        </p:spPr>
        <p:txBody>
          <a:bodyPr/>
          <a:lstStyle/>
          <a:p>
            <a:pPr lvl="0"/>
            <a:endParaRPr/>
          </a:p>
        </p:txBody>
      </p:sp>
      <p:sp>
        <p:nvSpPr>
          <p:cNvPr id="94" name="Shape 94"/>
          <p:cNvSpPr>
            <a:spLocks noGrp="1"/>
          </p:cNvSpPr>
          <p:nvPr>
            <p:ph type="body" sz="quarter" idx="1"/>
          </p:nvPr>
        </p:nvSpPr>
        <p:spPr>
          <a:prstGeom prst="rect">
            <a:avLst/>
          </a:prstGeom>
        </p:spPr>
        <p:txBody>
          <a:bodyPr/>
          <a:lstStyle/>
          <a:p>
            <a:pPr lvl="0">
              <a:defRPr sz="1800"/>
            </a:pPr>
            <a:r>
              <a:rPr lang="en-US" sz="2200" dirty="0" smtClean="0"/>
              <a:t>It wasn’t just the media who ran with this project.</a:t>
            </a:r>
            <a:r>
              <a:rPr lang="en-US" sz="2200" baseline="0" dirty="0" smtClean="0"/>
              <a:t> </a:t>
            </a:r>
            <a:r>
              <a:rPr lang="en-US" sz="2200" dirty="0" smtClean="0"/>
              <a:t>This</a:t>
            </a:r>
            <a:r>
              <a:rPr lang="en-US" sz="2200" baseline="0" dirty="0" smtClean="0"/>
              <a:t> </a:t>
            </a:r>
            <a:r>
              <a:rPr lang="en-US" sz="2200" dirty="0" smtClean="0"/>
              <a:t>article was one of the</a:t>
            </a:r>
            <a:r>
              <a:rPr lang="en-US" sz="2200" baseline="0" dirty="0" smtClean="0"/>
              <a:t> most discussed and most read articles in the entire scientific community last year. According to </a:t>
            </a:r>
            <a:r>
              <a:rPr lang="en-US" sz="2200" baseline="0" dirty="0" err="1" smtClean="0"/>
              <a:t>Altmetrics</a:t>
            </a:r>
            <a:r>
              <a:rPr lang="en-US" sz="2200" baseline="0" dirty="0" smtClean="0"/>
              <a:t>, it was in the top 5 most discussed articles of the year.</a:t>
            </a:r>
            <a:endParaRPr sz="2200" dirty="0"/>
          </a:p>
        </p:txBody>
      </p:sp>
    </p:spTree>
    <p:extLst>
      <p:ext uri="{BB962C8B-B14F-4D97-AF65-F5344CB8AC3E}">
        <p14:creationId xmlns:p14="http://schemas.microsoft.com/office/powerpoint/2010/main" xmlns="" val="1225101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Shape 103"/>
          <p:cNvSpPr>
            <a:spLocks noGrp="1" noRot="1" noChangeAspect="1"/>
          </p:cNvSpPr>
          <p:nvPr>
            <p:ph type="sldImg"/>
          </p:nvPr>
        </p:nvSpPr>
        <p:spPr>
          <a:prstGeom prst="rect">
            <a:avLst/>
          </a:prstGeom>
        </p:spPr>
        <p:txBody>
          <a:bodyPr/>
          <a:lstStyle/>
          <a:p>
            <a:pPr lvl="0"/>
            <a:endParaRPr/>
          </a:p>
        </p:txBody>
      </p:sp>
      <p:sp>
        <p:nvSpPr>
          <p:cNvPr id="104" name="Shape 104"/>
          <p:cNvSpPr>
            <a:spLocks noGrp="1"/>
          </p:cNvSpPr>
          <p:nvPr>
            <p:ph type="body" sz="quarter" idx="1"/>
          </p:nvPr>
        </p:nvSpPr>
        <p:spPr>
          <a:prstGeom prst="rect">
            <a:avLst/>
          </a:prstGeom>
        </p:spPr>
        <p:txBody>
          <a:bodyPr/>
          <a:lstStyle/>
          <a:p>
            <a:pPr lvl="0">
              <a:defRPr sz="1800"/>
            </a:pPr>
            <a:r>
              <a:rPr lang="en-US" sz="2200" dirty="0" smtClean="0"/>
              <a:t>Of course, there was a backlash against the findings in our field, some arguing that there were fundamental flaws with the replication</a:t>
            </a:r>
            <a:r>
              <a:rPr lang="en-US" sz="2200" baseline="0" dirty="0" smtClean="0"/>
              <a:t> studies, arbitrary criteria chosen, poor communication with original authors, and more. </a:t>
            </a:r>
            <a:endParaRPr sz="2200" dirty="0"/>
          </a:p>
        </p:txBody>
      </p:sp>
    </p:spTree>
    <p:extLst>
      <p:ext uri="{BB962C8B-B14F-4D97-AF65-F5344CB8AC3E}">
        <p14:creationId xmlns:p14="http://schemas.microsoft.com/office/powerpoint/2010/main" xmlns="" val="917202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Shape 103"/>
          <p:cNvSpPr>
            <a:spLocks noGrp="1" noRot="1" noChangeAspect="1"/>
          </p:cNvSpPr>
          <p:nvPr>
            <p:ph type="sldImg"/>
          </p:nvPr>
        </p:nvSpPr>
        <p:spPr>
          <a:prstGeom prst="rect">
            <a:avLst/>
          </a:prstGeom>
        </p:spPr>
        <p:txBody>
          <a:bodyPr/>
          <a:lstStyle/>
          <a:p>
            <a:pPr lvl="0"/>
            <a:endParaRPr/>
          </a:p>
        </p:txBody>
      </p:sp>
      <p:sp>
        <p:nvSpPr>
          <p:cNvPr id="104" name="Shape 104"/>
          <p:cNvSpPr>
            <a:spLocks noGrp="1"/>
          </p:cNvSpPr>
          <p:nvPr>
            <p:ph type="body" sz="quarter" idx="1"/>
          </p:nvPr>
        </p:nvSpPr>
        <p:spPr>
          <a:prstGeom prst="rect">
            <a:avLst/>
          </a:prstGeom>
        </p:spPr>
        <p:txBody>
          <a:bodyPr/>
          <a:lstStyle/>
          <a:p>
            <a:pPr lvl="0">
              <a:defRPr sz="1800"/>
            </a:pPr>
            <a:r>
              <a:rPr lang="en-US" sz="2200" baseline="0" dirty="0" smtClean="0"/>
              <a:t>But of special interest to us was the claim from prominent social psychologists that one important reason replication attempts in psychology fail is because of hidden moderators. As they wrote, “READ”. In short, context matters for studying any psychological effect.</a:t>
            </a:r>
            <a:endParaRPr sz="2200" dirty="0"/>
          </a:p>
          <a:p>
            <a:pPr lvl="0">
              <a:defRPr sz="1800"/>
            </a:pPr>
            <a:endParaRPr sz="2200" dirty="0"/>
          </a:p>
        </p:txBody>
      </p:sp>
    </p:spTree>
    <p:extLst>
      <p:ext uri="{BB962C8B-B14F-4D97-AF65-F5344CB8AC3E}">
        <p14:creationId xmlns:p14="http://schemas.microsoft.com/office/powerpoint/2010/main" xmlns="" val="9172023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pic>
        <p:nvPicPr>
          <p:cNvPr id="5" name="nyutorchpurple300dpi.jpg"/>
          <p:cNvPicPr/>
          <p:nvPr/>
        </p:nvPicPr>
        <p:blipFill>
          <a:blip r:embed="rId2" cstate="print">
            <a:extLst/>
          </a:blip>
          <a:stretch>
            <a:fillRect/>
          </a:stretch>
        </p:blipFill>
        <p:spPr>
          <a:xfrm>
            <a:off x="12915900" y="11404600"/>
            <a:ext cx="927100" cy="927100"/>
          </a:xfrm>
          <a:prstGeom prst="rect">
            <a:avLst/>
          </a:prstGeom>
          <a:ln w="12700">
            <a:miter lim="400000"/>
          </a:ln>
        </p:spPr>
      </p:pic>
      <p:sp>
        <p:nvSpPr>
          <p:cNvPr id="6" name="Shape 6"/>
          <p:cNvSpPr/>
          <p:nvPr/>
        </p:nvSpPr>
        <p:spPr>
          <a:xfrm>
            <a:off x="0" y="-228600"/>
            <a:ext cx="342900" cy="10121900"/>
          </a:xfrm>
          <a:prstGeom prst="rect">
            <a:avLst/>
          </a:prstGeom>
          <a:solidFill>
            <a:srgbClr val="6DA9BF"/>
          </a:solidFill>
          <a:ln w="12700">
            <a:miter lim="400000"/>
          </a:ln>
        </p:spPr>
        <p:txBody>
          <a:bodyPr lIns="0" tIns="0" rIns="0" bIns="0" anchor="ctr"/>
          <a:lstStyle/>
          <a:p>
            <a:pPr lvl="0">
              <a:defRPr sz="4300">
                <a:solidFill>
                  <a:srgbClr val="FFFFFF"/>
                </a:solidFill>
                <a:latin typeface="+mn-lt"/>
                <a:ea typeface="+mn-ea"/>
                <a:cs typeface="+mn-cs"/>
                <a:sym typeface="Futura"/>
              </a:defRPr>
            </a:pPr>
            <a:endParaRPr/>
          </a:p>
        </p:txBody>
      </p:sp>
      <p:sp>
        <p:nvSpPr>
          <p:cNvPr id="7" name="Shape 7"/>
          <p:cNvSpPr/>
          <p:nvPr/>
        </p:nvSpPr>
        <p:spPr>
          <a:xfrm>
            <a:off x="12661900" y="76200"/>
            <a:ext cx="342900" cy="9944100"/>
          </a:xfrm>
          <a:prstGeom prst="rect">
            <a:avLst/>
          </a:prstGeom>
          <a:solidFill>
            <a:srgbClr val="6DA9BF"/>
          </a:solidFill>
          <a:ln w="12700">
            <a:miter lim="400000"/>
          </a:ln>
        </p:spPr>
        <p:txBody>
          <a:bodyPr lIns="0" tIns="0" rIns="0" bIns="0" anchor="ctr"/>
          <a:lstStyle/>
          <a:p>
            <a:pPr lvl="0">
              <a:defRPr sz="4300">
                <a:solidFill>
                  <a:srgbClr val="FFFFFF"/>
                </a:solidFill>
                <a:latin typeface="+mn-lt"/>
                <a:ea typeface="+mn-ea"/>
                <a:cs typeface="+mn-cs"/>
                <a:sym typeface="Futura"/>
              </a:defRPr>
            </a:pPr>
            <a:endParaRPr/>
          </a:p>
        </p:txBody>
      </p:sp>
      <p:grpSp>
        <p:nvGrpSpPr>
          <p:cNvPr id="12" name="Group 12"/>
          <p:cNvGrpSpPr/>
          <p:nvPr/>
        </p:nvGrpSpPr>
        <p:grpSpPr>
          <a:xfrm>
            <a:off x="9652000" y="177800"/>
            <a:ext cx="4305300" cy="1320800"/>
            <a:chOff x="0" y="0"/>
            <a:chExt cx="4305300" cy="1320800"/>
          </a:xfrm>
        </p:grpSpPr>
        <p:pic>
          <p:nvPicPr>
            <p:cNvPr id="8" name="white torch.psd"/>
            <p:cNvPicPr/>
            <p:nvPr/>
          </p:nvPicPr>
          <p:blipFill>
            <a:blip r:embed="rId3" cstate="print">
              <a:extLst/>
            </a:blip>
            <a:stretch>
              <a:fillRect/>
            </a:stretch>
          </p:blipFill>
          <p:spPr>
            <a:xfrm>
              <a:off x="0" y="0"/>
              <a:ext cx="1320800" cy="1320800"/>
            </a:xfrm>
            <a:prstGeom prst="rect">
              <a:avLst/>
            </a:prstGeom>
            <a:ln w="12700" cap="flat">
              <a:noFill/>
              <a:miter lim="400000"/>
            </a:ln>
            <a:effectLst/>
          </p:spPr>
        </p:pic>
        <p:sp>
          <p:nvSpPr>
            <p:cNvPr id="9" name="Shape 9"/>
            <p:cNvSpPr/>
            <p:nvPr/>
          </p:nvSpPr>
          <p:spPr>
            <a:xfrm>
              <a:off x="901700" y="127000"/>
              <a:ext cx="1287661" cy="660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pPr lvl="0">
                <a:defRPr sz="1800"/>
              </a:pPr>
              <a:r>
                <a:rPr sz="3600" b="1">
                  <a:solidFill>
                    <a:srgbClr val="FFFFFF"/>
                  </a:solidFill>
                  <a:latin typeface="Verdana"/>
                  <a:ea typeface="Verdana"/>
                  <a:cs typeface="Verdana"/>
                  <a:sym typeface="Verdana"/>
                </a:rPr>
                <a:t>NYU</a:t>
              </a:r>
              <a:r>
                <a:rPr b="1">
                  <a:solidFill>
                    <a:srgbClr val="FFFFFF"/>
                  </a:solidFill>
                  <a:latin typeface="Verdana"/>
                  <a:ea typeface="Verdana"/>
                  <a:cs typeface="Verdana"/>
                  <a:sym typeface="Verdana"/>
                </a:rPr>
                <a:t> </a:t>
              </a:r>
            </a:p>
          </p:txBody>
        </p:sp>
        <p:pic>
          <p:nvPicPr>
            <p:cNvPr id="10" name="naked brain 2.png"/>
            <p:cNvPicPr/>
            <p:nvPr/>
          </p:nvPicPr>
          <p:blipFill>
            <a:blip r:embed="rId4" cstate="print">
              <a:extLst/>
            </a:blip>
            <a:stretch>
              <a:fillRect/>
            </a:stretch>
          </p:blipFill>
          <p:spPr>
            <a:xfrm>
              <a:off x="2197100" y="38100"/>
              <a:ext cx="812800" cy="793215"/>
            </a:xfrm>
            <a:prstGeom prst="rect">
              <a:avLst/>
            </a:prstGeom>
            <a:ln w="12700" cap="flat">
              <a:noFill/>
              <a:miter lim="400000"/>
            </a:ln>
            <a:effectLst/>
          </p:spPr>
        </p:pic>
        <p:sp>
          <p:nvSpPr>
            <p:cNvPr id="11" name="Shape 11"/>
            <p:cNvSpPr/>
            <p:nvPr/>
          </p:nvSpPr>
          <p:spPr>
            <a:xfrm>
              <a:off x="977900" y="736600"/>
              <a:ext cx="3327400" cy="5080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p>
              <a:pPr lvl="0" algn="l">
                <a:defRPr sz="1800"/>
              </a:pPr>
              <a:r>
                <a:rPr sz="1300" b="1">
                  <a:solidFill>
                    <a:srgbClr val="FFFFFF"/>
                  </a:solidFill>
                  <a:latin typeface="Verdana"/>
                  <a:ea typeface="Verdana"/>
                  <a:cs typeface="Verdana"/>
                  <a:sym typeface="Verdana"/>
                </a:rPr>
                <a:t>SOCIAL PERCEPTION </a:t>
              </a:r>
            </a:p>
            <a:p>
              <a:pPr lvl="0" algn="l">
                <a:defRPr sz="1800"/>
              </a:pPr>
              <a:r>
                <a:rPr sz="1300" b="1">
                  <a:solidFill>
                    <a:srgbClr val="FFFFFF"/>
                  </a:solidFill>
                  <a:latin typeface="Verdana"/>
                  <a:ea typeface="Verdana"/>
                  <a:cs typeface="Verdana"/>
                  <a:sym typeface="Verdana"/>
                </a:rPr>
                <a:t>&amp; EVALUATION LAB</a:t>
              </a:r>
            </a:p>
          </p:txBody>
        </p:sp>
      </p:grpSp>
      <p:sp>
        <p:nvSpPr>
          <p:cNvPr id="13" name="Shape 13"/>
          <p:cNvSpPr>
            <a:spLocks noGrp="1"/>
          </p:cNvSpPr>
          <p:nvPr>
            <p:ph type="title"/>
          </p:nvPr>
        </p:nvSpPr>
        <p:spPr>
          <a:xfrm>
            <a:off x="-25400" y="-38100"/>
            <a:ext cx="13068300" cy="1752600"/>
          </a:xfrm>
          <a:prstGeom prst="rect">
            <a:avLst/>
          </a:prstGeom>
          <a:solidFill>
            <a:srgbClr val="6DA9BF"/>
          </a:solidFill>
        </p:spPr>
        <p:txBody>
          <a:bodyPr lIns="0" tIns="0" rIns="0" bIns="0"/>
          <a:lstStyle>
            <a:lvl1pPr>
              <a:defRPr sz="7900">
                <a:solidFill>
                  <a:srgbClr val="FFFFFF"/>
                </a:solidFill>
                <a:latin typeface="+mn-lt"/>
                <a:ea typeface="+mn-ea"/>
                <a:cs typeface="+mn-cs"/>
                <a:sym typeface="Futura"/>
              </a:defRPr>
            </a:lvl1pPr>
          </a:lstStyle>
          <a:p>
            <a:pPr lvl="0">
              <a:defRPr sz="1800">
                <a:solidFill>
                  <a:srgbClr val="000000"/>
                </a:solidFill>
              </a:defRPr>
            </a:pPr>
            <a:r>
              <a:rPr sz="7900">
                <a:solidFill>
                  <a:srgbClr val="FFFFFF"/>
                </a:solidFill>
              </a:rPr>
              <a:t>Title Text</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pic>
        <p:nvPicPr>
          <p:cNvPr id="15" name="nyutorchpurple300dpi.jpg"/>
          <p:cNvPicPr/>
          <p:nvPr/>
        </p:nvPicPr>
        <p:blipFill>
          <a:blip r:embed="rId2" cstate="print">
            <a:extLst/>
          </a:blip>
          <a:stretch>
            <a:fillRect/>
          </a:stretch>
        </p:blipFill>
        <p:spPr>
          <a:xfrm>
            <a:off x="12915900" y="11404600"/>
            <a:ext cx="927100" cy="927100"/>
          </a:xfrm>
          <a:prstGeom prst="rect">
            <a:avLst/>
          </a:prstGeom>
          <a:ln w="12700">
            <a:miter lim="400000"/>
          </a:ln>
        </p:spPr>
      </p:pic>
      <p:sp>
        <p:nvSpPr>
          <p:cNvPr id="16" name="Shape 16"/>
          <p:cNvSpPr/>
          <p:nvPr/>
        </p:nvSpPr>
        <p:spPr>
          <a:xfrm>
            <a:off x="0" y="-228600"/>
            <a:ext cx="342900" cy="10121900"/>
          </a:xfrm>
          <a:prstGeom prst="rect">
            <a:avLst/>
          </a:prstGeom>
          <a:solidFill>
            <a:srgbClr val="6DA9BF"/>
          </a:solidFill>
          <a:ln w="12700">
            <a:miter lim="400000"/>
          </a:ln>
        </p:spPr>
        <p:txBody>
          <a:bodyPr lIns="0" tIns="0" rIns="0" bIns="0" anchor="ctr"/>
          <a:lstStyle/>
          <a:p>
            <a:pPr lvl="0">
              <a:defRPr sz="4300">
                <a:solidFill>
                  <a:srgbClr val="FFFFFF"/>
                </a:solidFill>
                <a:latin typeface="+mn-lt"/>
                <a:ea typeface="+mn-ea"/>
                <a:cs typeface="+mn-cs"/>
                <a:sym typeface="Futura"/>
              </a:defRPr>
            </a:pPr>
            <a:endParaRPr/>
          </a:p>
        </p:txBody>
      </p:sp>
      <p:sp>
        <p:nvSpPr>
          <p:cNvPr id="17" name="Shape 17"/>
          <p:cNvSpPr/>
          <p:nvPr/>
        </p:nvSpPr>
        <p:spPr>
          <a:xfrm>
            <a:off x="12661900" y="76200"/>
            <a:ext cx="342900" cy="9944100"/>
          </a:xfrm>
          <a:prstGeom prst="rect">
            <a:avLst/>
          </a:prstGeom>
          <a:solidFill>
            <a:srgbClr val="6DA9BF"/>
          </a:solidFill>
          <a:ln w="12700">
            <a:miter lim="400000"/>
          </a:ln>
        </p:spPr>
        <p:txBody>
          <a:bodyPr lIns="0" tIns="0" rIns="0" bIns="0" anchor="ctr"/>
          <a:lstStyle/>
          <a:p>
            <a:pPr lvl="0">
              <a:defRPr sz="4300">
                <a:solidFill>
                  <a:srgbClr val="FFFFFF"/>
                </a:solidFill>
                <a:latin typeface="+mn-lt"/>
                <a:ea typeface="+mn-ea"/>
                <a:cs typeface="+mn-cs"/>
                <a:sym typeface="Futura"/>
              </a:defRPr>
            </a:pPr>
            <a:endParaRPr/>
          </a:p>
        </p:txBody>
      </p:sp>
      <p:grpSp>
        <p:nvGrpSpPr>
          <p:cNvPr id="22" name="Group 22"/>
          <p:cNvGrpSpPr/>
          <p:nvPr/>
        </p:nvGrpSpPr>
        <p:grpSpPr>
          <a:xfrm>
            <a:off x="9652000" y="177800"/>
            <a:ext cx="4305300" cy="1320800"/>
            <a:chOff x="0" y="0"/>
            <a:chExt cx="4305300" cy="1320800"/>
          </a:xfrm>
        </p:grpSpPr>
        <p:pic>
          <p:nvPicPr>
            <p:cNvPr id="18" name="white torch.psd"/>
            <p:cNvPicPr/>
            <p:nvPr/>
          </p:nvPicPr>
          <p:blipFill>
            <a:blip r:embed="rId3" cstate="print">
              <a:extLst/>
            </a:blip>
            <a:stretch>
              <a:fillRect/>
            </a:stretch>
          </p:blipFill>
          <p:spPr>
            <a:xfrm>
              <a:off x="0" y="0"/>
              <a:ext cx="1320800" cy="1320800"/>
            </a:xfrm>
            <a:prstGeom prst="rect">
              <a:avLst/>
            </a:prstGeom>
            <a:ln w="12700" cap="flat">
              <a:noFill/>
              <a:miter lim="400000"/>
            </a:ln>
            <a:effectLst/>
          </p:spPr>
        </p:pic>
        <p:sp>
          <p:nvSpPr>
            <p:cNvPr id="19" name="Shape 19"/>
            <p:cNvSpPr/>
            <p:nvPr/>
          </p:nvSpPr>
          <p:spPr>
            <a:xfrm>
              <a:off x="901700" y="127000"/>
              <a:ext cx="1287661" cy="660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pPr lvl="0">
                <a:defRPr sz="1800"/>
              </a:pPr>
              <a:r>
                <a:rPr sz="3600" b="1">
                  <a:solidFill>
                    <a:srgbClr val="FFFFFF"/>
                  </a:solidFill>
                  <a:latin typeface="Verdana"/>
                  <a:ea typeface="Verdana"/>
                  <a:cs typeface="Verdana"/>
                  <a:sym typeface="Verdana"/>
                </a:rPr>
                <a:t>NYU</a:t>
              </a:r>
              <a:r>
                <a:rPr b="1">
                  <a:solidFill>
                    <a:srgbClr val="FFFFFF"/>
                  </a:solidFill>
                  <a:latin typeface="Verdana"/>
                  <a:ea typeface="Verdana"/>
                  <a:cs typeface="Verdana"/>
                  <a:sym typeface="Verdana"/>
                </a:rPr>
                <a:t> </a:t>
              </a:r>
            </a:p>
          </p:txBody>
        </p:sp>
        <p:pic>
          <p:nvPicPr>
            <p:cNvPr id="20" name="naked brain 2.png"/>
            <p:cNvPicPr/>
            <p:nvPr/>
          </p:nvPicPr>
          <p:blipFill>
            <a:blip r:embed="rId4" cstate="print">
              <a:extLst/>
            </a:blip>
            <a:stretch>
              <a:fillRect/>
            </a:stretch>
          </p:blipFill>
          <p:spPr>
            <a:xfrm>
              <a:off x="2197100" y="38100"/>
              <a:ext cx="812800" cy="793215"/>
            </a:xfrm>
            <a:prstGeom prst="rect">
              <a:avLst/>
            </a:prstGeom>
            <a:ln w="12700" cap="flat">
              <a:noFill/>
              <a:miter lim="400000"/>
            </a:ln>
            <a:effectLst/>
          </p:spPr>
        </p:pic>
        <p:sp>
          <p:nvSpPr>
            <p:cNvPr id="21" name="Shape 21"/>
            <p:cNvSpPr/>
            <p:nvPr/>
          </p:nvSpPr>
          <p:spPr>
            <a:xfrm>
              <a:off x="977900" y="736600"/>
              <a:ext cx="3327400" cy="5080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p>
              <a:pPr lvl="0" algn="l">
                <a:defRPr sz="1800"/>
              </a:pPr>
              <a:r>
                <a:rPr sz="1300" b="1">
                  <a:solidFill>
                    <a:srgbClr val="FFFFFF"/>
                  </a:solidFill>
                  <a:latin typeface="Verdana"/>
                  <a:ea typeface="Verdana"/>
                  <a:cs typeface="Verdana"/>
                  <a:sym typeface="Verdana"/>
                </a:rPr>
                <a:t>SOCIAL PERCEPTION </a:t>
              </a:r>
            </a:p>
            <a:p>
              <a:pPr lvl="0" algn="l">
                <a:defRPr sz="1800"/>
              </a:pPr>
              <a:r>
                <a:rPr sz="1300" b="1">
                  <a:solidFill>
                    <a:srgbClr val="FFFFFF"/>
                  </a:solidFill>
                  <a:latin typeface="Verdana"/>
                  <a:ea typeface="Verdana"/>
                  <a:cs typeface="Verdana"/>
                  <a:sym typeface="Verdana"/>
                </a:rPr>
                <a:t>&amp; EVALUATION LAB</a:t>
              </a:r>
            </a:p>
          </p:txBody>
        </p:sp>
      </p:grpSp>
      <p:sp>
        <p:nvSpPr>
          <p:cNvPr id="23" name="Shape 23"/>
          <p:cNvSpPr>
            <a:spLocks noGrp="1"/>
          </p:cNvSpPr>
          <p:nvPr>
            <p:ph type="title"/>
          </p:nvPr>
        </p:nvSpPr>
        <p:spPr>
          <a:xfrm>
            <a:off x="-25400" y="-38100"/>
            <a:ext cx="13068300" cy="1752600"/>
          </a:xfrm>
          <a:prstGeom prst="rect">
            <a:avLst/>
          </a:prstGeom>
          <a:solidFill>
            <a:srgbClr val="6DA9BF"/>
          </a:solidFill>
        </p:spPr>
        <p:txBody>
          <a:bodyPr lIns="0" tIns="0" rIns="0" bIns="0"/>
          <a:lstStyle>
            <a:lvl1pPr>
              <a:defRPr sz="7900">
                <a:solidFill>
                  <a:srgbClr val="FFFFFF"/>
                </a:solidFill>
                <a:latin typeface="+mn-lt"/>
                <a:ea typeface="+mn-ea"/>
                <a:cs typeface="+mn-cs"/>
                <a:sym typeface="Futura"/>
              </a:defRPr>
            </a:lvl1pPr>
          </a:lstStyle>
          <a:p>
            <a:pPr lvl="0">
              <a:defRPr sz="1800">
                <a:solidFill>
                  <a:srgbClr val="000000"/>
                </a:solidFill>
              </a:defRPr>
            </a:pPr>
            <a:r>
              <a:rPr sz="7900">
                <a:solidFill>
                  <a:srgbClr val="FFFFFF"/>
                </a:solidFill>
              </a:rPr>
              <a:t>Title Text</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5" name="Shape 25"/>
          <p:cNvSpPr>
            <a:spLocks noGrp="1"/>
          </p:cNvSpPr>
          <p:nvPr>
            <p:ph type="title"/>
          </p:nvPr>
        </p:nvSpPr>
        <p:spPr>
          <a:prstGeom prst="rect">
            <a:avLst/>
          </a:prstGeom>
        </p:spPr>
        <p:txBody>
          <a:bodyPr/>
          <a:lstStyle/>
          <a:p>
            <a:pPr lvl="0">
              <a:defRPr sz="1800"/>
            </a:pPr>
            <a:r>
              <a:rPr sz="8400"/>
              <a:t>Title Text</a:t>
            </a:r>
          </a:p>
        </p:txBody>
      </p:sp>
      <p:sp>
        <p:nvSpPr>
          <p:cNvPr id="26" name="Shape 26"/>
          <p:cNvSpPr>
            <a:spLocks noGrp="1"/>
          </p:cNvSpPr>
          <p:nvPr>
            <p:ph type="body" idx="1"/>
          </p:nvPr>
        </p:nvSpPr>
        <p:spPr>
          <a:prstGeom prst="rect">
            <a:avLst/>
          </a:prstGeom>
        </p:spPr>
        <p:txBody>
          <a:bodyPr/>
          <a:lstStyle/>
          <a:p>
            <a:pPr lvl="0">
              <a:defRPr sz="1800"/>
            </a:pPr>
            <a:r>
              <a:rPr sz="4200"/>
              <a:t>Body Level One</a:t>
            </a:r>
          </a:p>
          <a:p>
            <a:pPr lvl="1">
              <a:defRPr sz="1800"/>
            </a:pPr>
            <a:r>
              <a:rPr sz="4200"/>
              <a:t>Body Level Two</a:t>
            </a:r>
          </a:p>
          <a:p>
            <a:pPr lvl="2">
              <a:defRPr sz="1800"/>
            </a:pPr>
            <a:r>
              <a:rPr sz="4200"/>
              <a:t>Body Level Three</a:t>
            </a:r>
          </a:p>
          <a:p>
            <a:pPr lvl="3">
              <a:defRPr sz="1800"/>
            </a:pPr>
            <a:r>
              <a:rPr sz="4200"/>
              <a:t>Body Level Four</a:t>
            </a:r>
          </a:p>
          <a:p>
            <a:pPr lvl="4">
              <a:defRPr sz="1800"/>
            </a:pPr>
            <a:r>
              <a:rPr sz="4200"/>
              <a:t>Body Level Five</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pic>
        <p:nvPicPr>
          <p:cNvPr id="28" name="nyutorchpurple300dpi.jpg"/>
          <p:cNvPicPr/>
          <p:nvPr/>
        </p:nvPicPr>
        <p:blipFill>
          <a:blip r:embed="rId2" cstate="print">
            <a:extLst/>
          </a:blip>
          <a:stretch>
            <a:fillRect/>
          </a:stretch>
        </p:blipFill>
        <p:spPr>
          <a:xfrm>
            <a:off x="12915900" y="11404600"/>
            <a:ext cx="927100" cy="927100"/>
          </a:xfrm>
          <a:prstGeom prst="rect">
            <a:avLst/>
          </a:prstGeom>
          <a:ln w="12700">
            <a:miter lim="400000"/>
          </a:ln>
        </p:spPr>
      </p:pic>
      <p:sp>
        <p:nvSpPr>
          <p:cNvPr id="29" name="Shape 29"/>
          <p:cNvSpPr/>
          <p:nvPr/>
        </p:nvSpPr>
        <p:spPr>
          <a:xfrm>
            <a:off x="0" y="-228600"/>
            <a:ext cx="342900" cy="10121900"/>
          </a:xfrm>
          <a:prstGeom prst="rect">
            <a:avLst/>
          </a:prstGeom>
          <a:solidFill>
            <a:srgbClr val="6DA9BF"/>
          </a:solidFill>
          <a:ln w="25400">
            <a:miter lim="400000"/>
          </a:ln>
        </p:spPr>
        <p:txBody>
          <a:bodyPr lIns="0" tIns="0" rIns="0" bIns="0" anchor="ctr"/>
          <a:lstStyle/>
          <a:p>
            <a:pPr lvl="0">
              <a:defRPr sz="4300">
                <a:solidFill>
                  <a:srgbClr val="FFFFFF"/>
                </a:solidFill>
                <a:latin typeface="+mn-lt"/>
                <a:ea typeface="+mn-ea"/>
                <a:cs typeface="+mn-cs"/>
                <a:sym typeface="Futura"/>
              </a:defRPr>
            </a:pPr>
            <a:endParaRPr/>
          </a:p>
        </p:txBody>
      </p:sp>
      <p:sp>
        <p:nvSpPr>
          <p:cNvPr id="30" name="Shape 30"/>
          <p:cNvSpPr/>
          <p:nvPr/>
        </p:nvSpPr>
        <p:spPr>
          <a:xfrm>
            <a:off x="12661900" y="76200"/>
            <a:ext cx="342900" cy="9944100"/>
          </a:xfrm>
          <a:prstGeom prst="rect">
            <a:avLst/>
          </a:prstGeom>
          <a:solidFill>
            <a:srgbClr val="6DA9BF"/>
          </a:solidFill>
          <a:ln w="25400">
            <a:miter lim="400000"/>
          </a:ln>
        </p:spPr>
        <p:txBody>
          <a:bodyPr lIns="0" tIns="0" rIns="0" bIns="0" anchor="ctr"/>
          <a:lstStyle/>
          <a:p>
            <a:pPr lvl="0">
              <a:defRPr sz="4300">
                <a:solidFill>
                  <a:srgbClr val="FFFFFF"/>
                </a:solidFill>
                <a:latin typeface="+mn-lt"/>
                <a:ea typeface="+mn-ea"/>
                <a:cs typeface="+mn-cs"/>
                <a:sym typeface="Futura"/>
              </a:defRPr>
            </a:pPr>
            <a:endParaRPr/>
          </a:p>
        </p:txBody>
      </p:sp>
      <p:grpSp>
        <p:nvGrpSpPr>
          <p:cNvPr id="35" name="Group 35"/>
          <p:cNvGrpSpPr/>
          <p:nvPr/>
        </p:nvGrpSpPr>
        <p:grpSpPr>
          <a:xfrm>
            <a:off x="9652000" y="177800"/>
            <a:ext cx="4305300" cy="1320800"/>
            <a:chOff x="0" y="0"/>
            <a:chExt cx="4305300" cy="1320800"/>
          </a:xfrm>
        </p:grpSpPr>
        <p:pic>
          <p:nvPicPr>
            <p:cNvPr id="31" name="white torch.psd"/>
            <p:cNvPicPr/>
            <p:nvPr/>
          </p:nvPicPr>
          <p:blipFill>
            <a:blip r:embed="rId3" cstate="print">
              <a:extLst/>
            </a:blip>
            <a:stretch>
              <a:fillRect/>
            </a:stretch>
          </p:blipFill>
          <p:spPr>
            <a:xfrm>
              <a:off x="0" y="0"/>
              <a:ext cx="1320800" cy="1320800"/>
            </a:xfrm>
            <a:prstGeom prst="rect">
              <a:avLst/>
            </a:prstGeom>
            <a:ln w="12700" cap="flat">
              <a:noFill/>
              <a:miter lim="400000"/>
            </a:ln>
            <a:effectLst/>
          </p:spPr>
        </p:pic>
        <p:sp>
          <p:nvSpPr>
            <p:cNvPr id="32" name="Shape 32"/>
            <p:cNvSpPr/>
            <p:nvPr/>
          </p:nvSpPr>
          <p:spPr>
            <a:xfrm>
              <a:off x="901700" y="127000"/>
              <a:ext cx="1287661" cy="660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p>
              <a:pPr lvl="0">
                <a:defRPr sz="1800"/>
              </a:pPr>
              <a:r>
                <a:rPr sz="3600" b="1">
                  <a:solidFill>
                    <a:srgbClr val="FFFFFF"/>
                  </a:solidFill>
                  <a:latin typeface="Verdana"/>
                  <a:ea typeface="Verdana"/>
                  <a:cs typeface="Verdana"/>
                  <a:sym typeface="Verdana"/>
                </a:rPr>
                <a:t>NYU</a:t>
              </a:r>
              <a:r>
                <a:rPr b="1">
                  <a:solidFill>
                    <a:srgbClr val="FFFFFF"/>
                  </a:solidFill>
                  <a:latin typeface="Verdana"/>
                  <a:ea typeface="Verdana"/>
                  <a:cs typeface="Verdana"/>
                  <a:sym typeface="Verdana"/>
                </a:rPr>
                <a:t> </a:t>
              </a:r>
            </a:p>
          </p:txBody>
        </p:sp>
        <p:pic>
          <p:nvPicPr>
            <p:cNvPr id="33" name="naked brain 2.png"/>
            <p:cNvPicPr/>
            <p:nvPr/>
          </p:nvPicPr>
          <p:blipFill>
            <a:blip r:embed="rId4" cstate="print">
              <a:extLst/>
            </a:blip>
            <a:stretch>
              <a:fillRect/>
            </a:stretch>
          </p:blipFill>
          <p:spPr>
            <a:xfrm>
              <a:off x="2197100" y="38100"/>
              <a:ext cx="812800" cy="793215"/>
            </a:xfrm>
            <a:prstGeom prst="rect">
              <a:avLst/>
            </a:prstGeom>
            <a:ln w="12700" cap="flat">
              <a:noFill/>
              <a:miter lim="400000"/>
            </a:ln>
            <a:effectLst/>
          </p:spPr>
        </p:pic>
        <p:sp>
          <p:nvSpPr>
            <p:cNvPr id="34" name="Shape 34"/>
            <p:cNvSpPr/>
            <p:nvPr/>
          </p:nvSpPr>
          <p:spPr>
            <a:xfrm>
              <a:off x="977900" y="736600"/>
              <a:ext cx="3327400" cy="5080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lvl="0" algn="l">
                <a:defRPr sz="1800"/>
              </a:pPr>
              <a:r>
                <a:rPr sz="1300" b="1">
                  <a:solidFill>
                    <a:srgbClr val="FFFFFF"/>
                  </a:solidFill>
                  <a:latin typeface="Verdana"/>
                  <a:ea typeface="Verdana"/>
                  <a:cs typeface="Verdana"/>
                  <a:sym typeface="Verdana"/>
                </a:rPr>
                <a:t>SOCIAL PERCEPTION </a:t>
              </a:r>
            </a:p>
            <a:p>
              <a:pPr lvl="0" algn="l">
                <a:defRPr sz="1800"/>
              </a:pPr>
              <a:r>
                <a:rPr sz="1300" b="1">
                  <a:solidFill>
                    <a:srgbClr val="FFFFFF"/>
                  </a:solidFill>
                  <a:latin typeface="Verdana"/>
                  <a:ea typeface="Verdana"/>
                  <a:cs typeface="Verdana"/>
                  <a:sym typeface="Verdana"/>
                </a:rPr>
                <a:t>&amp; EVALUATION LAB</a:t>
              </a:r>
            </a:p>
          </p:txBody>
        </p:sp>
      </p:grpSp>
      <p:sp>
        <p:nvSpPr>
          <p:cNvPr id="36" name="Shape 36"/>
          <p:cNvSpPr>
            <a:spLocks noGrp="1"/>
          </p:cNvSpPr>
          <p:nvPr>
            <p:ph type="title"/>
          </p:nvPr>
        </p:nvSpPr>
        <p:spPr>
          <a:xfrm>
            <a:off x="-25400" y="-38100"/>
            <a:ext cx="13068300" cy="1752600"/>
          </a:xfrm>
          <a:prstGeom prst="rect">
            <a:avLst/>
          </a:prstGeom>
          <a:solidFill>
            <a:srgbClr val="6DA9BF"/>
          </a:solidFill>
        </p:spPr>
        <p:txBody>
          <a:bodyPr lIns="0" tIns="0" rIns="0" bIns="0"/>
          <a:lstStyle>
            <a:lvl1pPr>
              <a:defRPr sz="7900">
                <a:solidFill>
                  <a:srgbClr val="FFFFFF"/>
                </a:solidFill>
                <a:latin typeface="+mn-lt"/>
                <a:ea typeface="+mn-ea"/>
                <a:cs typeface="+mn-cs"/>
                <a:sym typeface="Futura"/>
              </a:defRPr>
            </a:lvl1pPr>
          </a:lstStyle>
          <a:p>
            <a:pPr lvl="0">
              <a:defRPr sz="1800">
                <a:solidFill>
                  <a:srgbClr val="000000"/>
                </a:solidFill>
              </a:defRPr>
            </a:pPr>
            <a:r>
              <a:rPr sz="7900">
                <a:solidFill>
                  <a:srgbClr val="FFFFFF"/>
                </a:solidFill>
              </a:rPr>
              <a:t>Title Text</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270000" y="254000"/>
            <a:ext cx="10464800" cy="24384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p>
            <a:pPr lvl="0">
              <a:defRPr sz="1800"/>
            </a:pPr>
            <a:r>
              <a:rPr sz="8400"/>
              <a:t>Title Text</a:t>
            </a:r>
          </a:p>
        </p:txBody>
      </p:sp>
      <p:sp>
        <p:nvSpPr>
          <p:cNvPr id="3" name="Shape 3"/>
          <p:cNvSpPr>
            <a:spLocks noGrp="1"/>
          </p:cNvSpPr>
          <p:nvPr>
            <p:ph type="body" idx="1"/>
          </p:nvPr>
        </p:nvSpPr>
        <p:spPr>
          <a:xfrm>
            <a:off x="1270000" y="2768600"/>
            <a:ext cx="10464800" cy="5715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p>
            <a:pPr lvl="0">
              <a:defRPr sz="1800"/>
            </a:pPr>
            <a:r>
              <a:rPr sz="4200"/>
              <a:t>Body Level One</a:t>
            </a:r>
          </a:p>
          <a:p>
            <a:pPr lvl="1">
              <a:defRPr sz="1800"/>
            </a:pPr>
            <a:r>
              <a:rPr sz="4200"/>
              <a:t>Body Level Two</a:t>
            </a:r>
          </a:p>
          <a:p>
            <a:pPr lvl="2">
              <a:defRPr sz="1800"/>
            </a:pPr>
            <a:r>
              <a:rPr sz="4200"/>
              <a:t>Body Level Three</a:t>
            </a:r>
          </a:p>
          <a:p>
            <a:pPr lvl="3">
              <a:defRPr sz="1800"/>
            </a:pPr>
            <a:r>
              <a:rPr sz="4200"/>
              <a:t>Body Level Four</a:t>
            </a:r>
          </a:p>
          <a:p>
            <a:pPr lvl="4">
              <a:defRPr sz="1800"/>
            </a:pPr>
            <a:r>
              <a:rPr sz="42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algn="ctr" defTabSz="584200">
        <a:defRPr sz="8400">
          <a:latin typeface="+mj-lt"/>
          <a:ea typeface="+mj-ea"/>
          <a:cs typeface="+mj-cs"/>
          <a:sym typeface="Gill Sans"/>
        </a:defRPr>
      </a:lvl1pPr>
      <a:lvl2pPr indent="228600" algn="ctr" defTabSz="584200">
        <a:defRPr sz="8400">
          <a:latin typeface="+mj-lt"/>
          <a:ea typeface="+mj-ea"/>
          <a:cs typeface="+mj-cs"/>
          <a:sym typeface="Gill Sans"/>
        </a:defRPr>
      </a:lvl2pPr>
      <a:lvl3pPr indent="457200" algn="ctr" defTabSz="584200">
        <a:defRPr sz="8400">
          <a:latin typeface="+mj-lt"/>
          <a:ea typeface="+mj-ea"/>
          <a:cs typeface="+mj-cs"/>
          <a:sym typeface="Gill Sans"/>
        </a:defRPr>
      </a:lvl3pPr>
      <a:lvl4pPr indent="685800" algn="ctr" defTabSz="584200">
        <a:defRPr sz="8400">
          <a:latin typeface="+mj-lt"/>
          <a:ea typeface="+mj-ea"/>
          <a:cs typeface="+mj-cs"/>
          <a:sym typeface="Gill Sans"/>
        </a:defRPr>
      </a:lvl4pPr>
      <a:lvl5pPr indent="914400" algn="ctr" defTabSz="584200">
        <a:defRPr sz="8400">
          <a:latin typeface="+mj-lt"/>
          <a:ea typeface="+mj-ea"/>
          <a:cs typeface="+mj-cs"/>
          <a:sym typeface="Gill Sans"/>
        </a:defRPr>
      </a:lvl5pPr>
      <a:lvl6pPr indent="1143000" algn="ctr" defTabSz="584200">
        <a:defRPr sz="8400">
          <a:latin typeface="+mj-lt"/>
          <a:ea typeface="+mj-ea"/>
          <a:cs typeface="+mj-cs"/>
          <a:sym typeface="Gill Sans"/>
        </a:defRPr>
      </a:lvl6pPr>
      <a:lvl7pPr indent="1371600" algn="ctr" defTabSz="584200">
        <a:defRPr sz="8400">
          <a:latin typeface="+mj-lt"/>
          <a:ea typeface="+mj-ea"/>
          <a:cs typeface="+mj-cs"/>
          <a:sym typeface="Gill Sans"/>
        </a:defRPr>
      </a:lvl7pPr>
      <a:lvl8pPr indent="1600200" algn="ctr" defTabSz="584200">
        <a:defRPr sz="8400">
          <a:latin typeface="+mj-lt"/>
          <a:ea typeface="+mj-ea"/>
          <a:cs typeface="+mj-cs"/>
          <a:sym typeface="Gill Sans"/>
        </a:defRPr>
      </a:lvl8pPr>
      <a:lvl9pPr indent="1828800" algn="ctr" defTabSz="584200">
        <a:defRPr sz="8400">
          <a:latin typeface="+mj-lt"/>
          <a:ea typeface="+mj-ea"/>
          <a:cs typeface="+mj-cs"/>
          <a:sym typeface="Gill Sans"/>
        </a:defRPr>
      </a:lvl9pPr>
    </p:titleStyle>
    <p:bodyStyle>
      <a:lvl1pPr marL="889000" indent="-571500" defTabSz="584200">
        <a:spcBef>
          <a:spcPts val="2400"/>
        </a:spcBef>
        <a:buSzPct val="171000"/>
        <a:buChar char="•"/>
        <a:defRPr sz="4200">
          <a:latin typeface="+mj-lt"/>
          <a:ea typeface="+mj-ea"/>
          <a:cs typeface="+mj-cs"/>
          <a:sym typeface="Gill Sans"/>
        </a:defRPr>
      </a:lvl1pPr>
      <a:lvl2pPr marL="1333500" indent="-571500" defTabSz="584200">
        <a:spcBef>
          <a:spcPts val="2400"/>
        </a:spcBef>
        <a:buSzPct val="171000"/>
        <a:buChar char="•"/>
        <a:defRPr sz="4200">
          <a:latin typeface="+mj-lt"/>
          <a:ea typeface="+mj-ea"/>
          <a:cs typeface="+mj-cs"/>
          <a:sym typeface="Gill Sans"/>
        </a:defRPr>
      </a:lvl2pPr>
      <a:lvl3pPr marL="1778000" indent="-571500" defTabSz="584200">
        <a:spcBef>
          <a:spcPts val="2400"/>
        </a:spcBef>
        <a:buSzPct val="171000"/>
        <a:buChar char="•"/>
        <a:defRPr sz="4200">
          <a:latin typeface="+mj-lt"/>
          <a:ea typeface="+mj-ea"/>
          <a:cs typeface="+mj-cs"/>
          <a:sym typeface="Gill Sans"/>
        </a:defRPr>
      </a:lvl3pPr>
      <a:lvl4pPr marL="2222500" indent="-571500" defTabSz="584200">
        <a:spcBef>
          <a:spcPts val="2400"/>
        </a:spcBef>
        <a:buSzPct val="171000"/>
        <a:buChar char="•"/>
        <a:defRPr sz="4200">
          <a:latin typeface="+mj-lt"/>
          <a:ea typeface="+mj-ea"/>
          <a:cs typeface="+mj-cs"/>
          <a:sym typeface="Gill Sans"/>
        </a:defRPr>
      </a:lvl4pPr>
      <a:lvl5pPr marL="2667000" indent="-571500" defTabSz="584200">
        <a:spcBef>
          <a:spcPts val="2400"/>
        </a:spcBef>
        <a:buSzPct val="171000"/>
        <a:buChar char="•"/>
        <a:defRPr sz="4200">
          <a:latin typeface="+mj-lt"/>
          <a:ea typeface="+mj-ea"/>
          <a:cs typeface="+mj-cs"/>
          <a:sym typeface="Gill Sans"/>
        </a:defRPr>
      </a:lvl5pPr>
      <a:lvl6pPr marL="3022600" indent="-571500" defTabSz="584200">
        <a:spcBef>
          <a:spcPts val="2400"/>
        </a:spcBef>
        <a:buSzPct val="171000"/>
        <a:buChar char="•"/>
        <a:defRPr sz="4200">
          <a:latin typeface="+mj-lt"/>
          <a:ea typeface="+mj-ea"/>
          <a:cs typeface="+mj-cs"/>
          <a:sym typeface="Gill Sans"/>
        </a:defRPr>
      </a:lvl6pPr>
      <a:lvl7pPr marL="3378200" indent="-571500" defTabSz="584200">
        <a:spcBef>
          <a:spcPts val="2400"/>
        </a:spcBef>
        <a:buSzPct val="171000"/>
        <a:buChar char="•"/>
        <a:defRPr sz="4200">
          <a:latin typeface="+mj-lt"/>
          <a:ea typeface="+mj-ea"/>
          <a:cs typeface="+mj-cs"/>
          <a:sym typeface="Gill Sans"/>
        </a:defRPr>
      </a:lvl7pPr>
      <a:lvl8pPr marL="3733800" indent="-571500" defTabSz="584200">
        <a:spcBef>
          <a:spcPts val="2400"/>
        </a:spcBef>
        <a:buSzPct val="171000"/>
        <a:buChar char="•"/>
        <a:defRPr sz="4200">
          <a:latin typeface="+mj-lt"/>
          <a:ea typeface="+mj-ea"/>
          <a:cs typeface="+mj-cs"/>
          <a:sym typeface="Gill Sans"/>
        </a:defRPr>
      </a:lvl8pPr>
      <a:lvl9pPr marL="4089400" indent="-571500" defTabSz="584200">
        <a:spcBef>
          <a:spcPts val="2400"/>
        </a:spcBef>
        <a:buSzPct val="171000"/>
        <a:buChar char="•"/>
        <a:defRPr sz="4200">
          <a:latin typeface="+mj-lt"/>
          <a:ea typeface="+mj-ea"/>
          <a:cs typeface="+mj-cs"/>
          <a:sym typeface="Gill Sans"/>
        </a:defRPr>
      </a:lvl9pPr>
    </p:bodyStyle>
    <p:otherStyle>
      <a:lvl1pPr algn="ctr" defTabSz="584200">
        <a:defRPr>
          <a:solidFill>
            <a:schemeClr val="tx1"/>
          </a:solidFill>
          <a:latin typeface="+mn-lt"/>
          <a:ea typeface="+mn-ea"/>
          <a:cs typeface="+mn-cs"/>
          <a:sym typeface="Gill Sans"/>
        </a:defRPr>
      </a:lvl1pPr>
      <a:lvl2pPr indent="228600" algn="ctr" defTabSz="584200">
        <a:defRPr>
          <a:solidFill>
            <a:schemeClr val="tx1"/>
          </a:solidFill>
          <a:latin typeface="+mn-lt"/>
          <a:ea typeface="+mn-ea"/>
          <a:cs typeface="+mn-cs"/>
          <a:sym typeface="Gill Sans"/>
        </a:defRPr>
      </a:lvl2pPr>
      <a:lvl3pPr indent="457200" algn="ctr" defTabSz="584200">
        <a:defRPr>
          <a:solidFill>
            <a:schemeClr val="tx1"/>
          </a:solidFill>
          <a:latin typeface="+mn-lt"/>
          <a:ea typeface="+mn-ea"/>
          <a:cs typeface="+mn-cs"/>
          <a:sym typeface="Gill Sans"/>
        </a:defRPr>
      </a:lvl3pPr>
      <a:lvl4pPr indent="685800" algn="ctr" defTabSz="584200">
        <a:defRPr>
          <a:solidFill>
            <a:schemeClr val="tx1"/>
          </a:solidFill>
          <a:latin typeface="+mn-lt"/>
          <a:ea typeface="+mn-ea"/>
          <a:cs typeface="+mn-cs"/>
          <a:sym typeface="Gill Sans"/>
        </a:defRPr>
      </a:lvl4pPr>
      <a:lvl5pPr indent="914400" algn="ctr" defTabSz="584200">
        <a:defRPr>
          <a:solidFill>
            <a:schemeClr val="tx1"/>
          </a:solidFill>
          <a:latin typeface="+mn-lt"/>
          <a:ea typeface="+mn-ea"/>
          <a:cs typeface="+mn-cs"/>
          <a:sym typeface="Gill Sans"/>
        </a:defRPr>
      </a:lvl5pPr>
      <a:lvl6pPr indent="1143000" algn="ctr" defTabSz="584200">
        <a:defRPr>
          <a:solidFill>
            <a:schemeClr val="tx1"/>
          </a:solidFill>
          <a:latin typeface="+mn-lt"/>
          <a:ea typeface="+mn-ea"/>
          <a:cs typeface="+mn-cs"/>
          <a:sym typeface="Gill Sans"/>
        </a:defRPr>
      </a:lvl6pPr>
      <a:lvl7pPr indent="1371600" algn="ctr" defTabSz="584200">
        <a:defRPr>
          <a:solidFill>
            <a:schemeClr val="tx1"/>
          </a:solidFill>
          <a:latin typeface="+mn-lt"/>
          <a:ea typeface="+mn-ea"/>
          <a:cs typeface="+mn-cs"/>
          <a:sym typeface="Gill Sans"/>
        </a:defRPr>
      </a:lvl7pPr>
      <a:lvl8pPr indent="1600200" algn="ctr" defTabSz="584200">
        <a:defRPr>
          <a:solidFill>
            <a:schemeClr val="tx1"/>
          </a:solidFill>
          <a:latin typeface="+mn-lt"/>
          <a:ea typeface="+mn-ea"/>
          <a:cs typeface="+mn-cs"/>
          <a:sym typeface="Gill Sans"/>
        </a:defRPr>
      </a:lvl8pPr>
      <a:lvl9pPr indent="1828800" algn="ctr" defTabSz="584200">
        <a:defRPr>
          <a:solidFill>
            <a:schemeClr val="tx1"/>
          </a:solidFill>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hape 40"/>
          <p:cNvSpPr>
            <a:spLocks noGrp="1"/>
          </p:cNvSpPr>
          <p:nvPr>
            <p:ph type="title"/>
          </p:nvPr>
        </p:nvSpPr>
        <p:spPr>
          <a:xfrm>
            <a:off x="228600" y="-38100"/>
            <a:ext cx="12776200" cy="3447616"/>
          </a:xfrm>
          <a:prstGeom prst="rect">
            <a:avLst/>
          </a:prstGeom>
        </p:spPr>
        <p:txBody>
          <a:bodyPr/>
          <a:lstStyle/>
          <a:p>
            <a:pPr lvl="0">
              <a:defRPr sz="1800">
                <a:solidFill>
                  <a:srgbClr val="000000"/>
                </a:solidFill>
              </a:defRPr>
            </a:pPr>
            <a:r>
              <a:rPr sz="8800" dirty="0">
                <a:solidFill>
                  <a:srgbClr val="FFFFFF"/>
                </a:solidFill>
              </a:rPr>
              <a:t>Contextual sensitivity </a:t>
            </a:r>
          </a:p>
          <a:p>
            <a:pPr lvl="0">
              <a:defRPr sz="1800">
                <a:solidFill>
                  <a:srgbClr val="000000"/>
                </a:solidFill>
              </a:defRPr>
            </a:pPr>
            <a:r>
              <a:rPr sz="8800" dirty="0">
                <a:solidFill>
                  <a:srgbClr val="FFFFFF"/>
                </a:solidFill>
              </a:rPr>
              <a:t>in </a:t>
            </a:r>
            <a:r>
              <a:rPr sz="8800" dirty="0"/>
              <a:t>reproducibility</a:t>
            </a:r>
          </a:p>
        </p:txBody>
      </p:sp>
      <p:sp>
        <p:nvSpPr>
          <p:cNvPr id="41" name="Shape 41"/>
          <p:cNvSpPr>
            <a:spLocks noGrp="1"/>
          </p:cNvSpPr>
          <p:nvPr>
            <p:ph type="body" idx="4294967295"/>
          </p:nvPr>
        </p:nvSpPr>
        <p:spPr>
          <a:xfrm>
            <a:off x="8149268" y="7525879"/>
            <a:ext cx="8219888" cy="1652955"/>
          </a:xfrm>
          <a:prstGeom prst="rect">
            <a:avLst/>
          </a:prstGeom>
        </p:spPr>
        <p:txBody>
          <a:bodyPr lIns="0" tIns="0" rIns="0" bIns="0" anchor="t"/>
          <a:lstStyle/>
          <a:p>
            <a:pPr marL="546425" lvl="0" indent="-546425">
              <a:spcBef>
                <a:spcPts val="5800"/>
              </a:spcBef>
              <a:buClr>
                <a:srgbClr val="EC9B27"/>
              </a:buClr>
              <a:buSzPct val="100000"/>
              <a:defRPr sz="1800"/>
            </a:pPr>
            <a:endParaRPr sz="4200" dirty="0">
              <a:solidFill>
                <a:srgbClr val="6DA9BF"/>
              </a:solidFill>
              <a:latin typeface="+mn-lt"/>
              <a:ea typeface="+mn-ea"/>
              <a:cs typeface="+mn-cs"/>
              <a:sym typeface="Futura"/>
            </a:endParaRPr>
          </a:p>
          <a:p>
            <a:pPr marL="0" lvl="0" indent="0" algn="l">
              <a:spcBef>
                <a:spcPts val="5800"/>
              </a:spcBef>
              <a:buClr>
                <a:srgbClr val="EC9B27"/>
              </a:buClr>
              <a:buSzTx/>
              <a:buNone/>
              <a:defRPr sz="1800"/>
            </a:pPr>
            <a:r>
              <a:rPr lang="en-US" sz="4400" dirty="0" smtClean="0">
                <a:solidFill>
                  <a:schemeClr val="tx1"/>
                </a:solidFill>
                <a:latin typeface="Arial" pitchFamily="34" charset="0"/>
                <a:ea typeface="+mn-ea"/>
                <a:cs typeface="Arial" pitchFamily="34" charset="0"/>
                <a:sym typeface="Futura"/>
              </a:rPr>
              <a:t>William J. Brady</a:t>
            </a:r>
            <a:endParaRPr sz="4400" dirty="0">
              <a:solidFill>
                <a:schemeClr val="tx1"/>
              </a:solidFill>
              <a:latin typeface="Arial" pitchFamily="34" charset="0"/>
              <a:ea typeface="+mn-ea"/>
              <a:cs typeface="Arial" pitchFamily="34" charset="0"/>
              <a:sym typeface="Futura"/>
            </a:endParaRPr>
          </a:p>
        </p:txBody>
      </p:sp>
      <p:pic>
        <p:nvPicPr>
          <p:cNvPr id="42" name="droppedImage.png"/>
          <p:cNvPicPr/>
          <p:nvPr/>
        </p:nvPicPr>
        <p:blipFill>
          <a:blip r:embed="rId3" cstate="print">
            <a:extLst/>
          </a:blip>
          <a:stretch>
            <a:fillRect/>
          </a:stretch>
        </p:blipFill>
        <p:spPr>
          <a:xfrm>
            <a:off x="213429" y="8170775"/>
            <a:ext cx="4719911" cy="1667703"/>
          </a:xfrm>
          <a:prstGeom prst="rect">
            <a:avLst/>
          </a:prstGeom>
          <a:ln w="12700">
            <a:miter lim="400000"/>
          </a:ln>
        </p:spPr>
      </p:pic>
      <p:pic>
        <p:nvPicPr>
          <p:cNvPr id="43" name="pasted-image.png"/>
          <p:cNvPicPr/>
          <p:nvPr/>
        </p:nvPicPr>
        <p:blipFill>
          <a:blip r:embed="rId4" cstate="print">
            <a:extLst/>
          </a:blip>
          <a:stretch>
            <a:fillRect/>
          </a:stretch>
        </p:blipFill>
        <p:spPr>
          <a:xfrm>
            <a:off x="3067596" y="3600157"/>
            <a:ext cx="7203716" cy="4356533"/>
          </a:xfrm>
          <a:prstGeom prst="rect">
            <a:avLst/>
          </a:prstGeom>
          <a:ln w="25400">
            <a:miter lim="400000"/>
          </a:ln>
          <a:effectLst>
            <a:reflection stA="50000" endPos="40000" dir="5400000" sy="-100000" algn="bl" rotWithShape="0"/>
          </a:effectLst>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Shape 106"/>
          <p:cNvSpPr/>
          <p:nvPr/>
        </p:nvSpPr>
        <p:spPr>
          <a:xfrm>
            <a:off x="901700" y="2222500"/>
            <a:ext cx="11417300" cy="77724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marL="546425" lvl="0" indent="-546425" algn="l">
              <a:spcBef>
                <a:spcPts val="2500"/>
              </a:spcBef>
              <a:buClr>
                <a:srgbClr val="EC9B27"/>
              </a:buClr>
              <a:buSzPct val="100000"/>
              <a:buChar char="•"/>
              <a:defRPr sz="1800"/>
            </a:pPr>
            <a:r>
              <a:rPr sz="4200" b="1">
                <a:solidFill>
                  <a:srgbClr val="6DA9BF"/>
                </a:solidFill>
                <a:latin typeface="Arial" pitchFamily="34" charset="0"/>
                <a:ea typeface="Palatino"/>
                <a:cs typeface="Arial" pitchFamily="34" charset="0"/>
                <a:sym typeface="Palatino"/>
              </a:rPr>
              <a:t>Hidden moderators debate</a:t>
            </a:r>
          </a:p>
          <a:p>
            <a:pPr marL="546425" lvl="0" indent="-546425" algn="l">
              <a:spcBef>
                <a:spcPts val="2500"/>
              </a:spcBef>
              <a:buClr>
                <a:srgbClr val="EC9B27"/>
              </a:buClr>
              <a:buSzPct val="100000"/>
              <a:buChar char="•"/>
              <a:defRPr sz="1800"/>
            </a:pPr>
            <a:r>
              <a:rPr sz="4200" b="1">
                <a:solidFill>
                  <a:srgbClr val="6DA9BF"/>
                </a:solidFill>
                <a:latin typeface="Arial" pitchFamily="34" charset="0"/>
                <a:ea typeface="Palatino"/>
                <a:cs typeface="Arial" pitchFamily="34" charset="0"/>
                <a:sym typeface="Palatino"/>
              </a:rPr>
              <a:t>“It is disturbingly common to hear people argue that the reason a study does not replicate is because of subtle differences in the setting, sample, or demeanor of the experimenter across labs. “ -Brent Roberts</a:t>
            </a:r>
          </a:p>
        </p:txBody>
      </p:sp>
      <p:sp>
        <p:nvSpPr>
          <p:cNvPr id="107" name="Shape 107"/>
          <p:cNvSpPr>
            <a:spLocks noGrp="1"/>
          </p:cNvSpPr>
          <p:nvPr>
            <p:ph type="title"/>
          </p:nvPr>
        </p:nvSpPr>
        <p:spPr>
          <a:prstGeom prst="rect">
            <a:avLst/>
          </a:prstGeom>
        </p:spPr>
        <p:txBody>
          <a:bodyPr/>
          <a:lstStyle/>
          <a:p>
            <a:pPr lvl="0" algn="l">
              <a:defRPr sz="1800">
                <a:solidFill>
                  <a:srgbClr val="000000"/>
                </a:solidFill>
              </a:defRPr>
            </a:pPr>
            <a:r>
              <a:rPr sz="7200">
                <a:solidFill>
                  <a:srgbClr val="FFFFFF"/>
                </a:solidFill>
              </a:rPr>
              <a:t> The </a:t>
            </a:r>
            <a:r>
              <a:rPr sz="7200"/>
              <a:t>Reproducibility</a:t>
            </a:r>
            <a:r>
              <a:rPr sz="7200">
                <a:solidFill>
                  <a:srgbClr val="FFFFFF"/>
                </a:solidFill>
              </a:rPr>
              <a:t> Project</a:t>
            </a:r>
          </a:p>
        </p:txBody>
      </p:sp>
    </p:spTree>
  </p:cSld>
  <p:clrMapOvr>
    <a:masterClrMapping/>
  </p:clrMapOvr>
  <p:transition spd="med"/>
  <p:timing>
    <p:tnLst>
      <p:par>
        <p:cTn id="1" dur="indefinite" restart="never" fill="hold"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Shape 111"/>
          <p:cNvSpPr/>
          <p:nvPr/>
        </p:nvSpPr>
        <p:spPr>
          <a:xfrm>
            <a:off x="793750" y="1822955"/>
            <a:ext cx="11417300" cy="77724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marL="546425" lvl="0" indent="-546425" algn="l">
              <a:spcBef>
                <a:spcPts val="2500"/>
              </a:spcBef>
              <a:buClr>
                <a:srgbClr val="EC9B27"/>
              </a:buClr>
              <a:buSzPct val="100000"/>
              <a:buChar char="•"/>
              <a:defRPr sz="1800"/>
            </a:pPr>
            <a:r>
              <a:rPr sz="3600" b="1" dirty="0">
                <a:solidFill>
                  <a:srgbClr val="6DA9BF"/>
                </a:solidFill>
                <a:latin typeface="Arial" pitchFamily="34" charset="0"/>
                <a:ea typeface="Palatino"/>
                <a:cs typeface="Arial" pitchFamily="34" charset="0"/>
                <a:sym typeface="Palatino"/>
              </a:rPr>
              <a:t>We coded 100 studies on the extent to which the effect should be contextually sensitive</a:t>
            </a:r>
          </a:p>
          <a:p>
            <a:pPr marL="546425" lvl="0" indent="-546425" algn="l">
              <a:spcBef>
                <a:spcPts val="2500"/>
              </a:spcBef>
              <a:buClr>
                <a:srgbClr val="EC9B27"/>
              </a:buClr>
              <a:buSzPct val="100000"/>
              <a:buChar char="•"/>
              <a:defRPr sz="1800"/>
            </a:pPr>
            <a:r>
              <a:rPr sz="3600" b="1" dirty="0">
                <a:solidFill>
                  <a:srgbClr val="6DA9BF"/>
                </a:solidFill>
                <a:latin typeface="Arial" pitchFamily="34" charset="0"/>
                <a:ea typeface="Palatino"/>
                <a:cs typeface="Arial" pitchFamily="34" charset="0"/>
                <a:sym typeface="Palatino"/>
              </a:rPr>
              <a:t>5-point scale, from 1 = </a:t>
            </a:r>
            <a:r>
              <a:rPr sz="3600" b="1" i="1" dirty="0">
                <a:solidFill>
                  <a:srgbClr val="6DA9BF"/>
                </a:solidFill>
                <a:latin typeface="Arial" pitchFamily="34" charset="0"/>
                <a:ea typeface="Palatino"/>
                <a:cs typeface="Arial" pitchFamily="34" charset="0"/>
                <a:sym typeface="Palatino"/>
              </a:rPr>
              <a:t>context is not at all likely to affect results</a:t>
            </a:r>
            <a:r>
              <a:rPr sz="3600" b="1" dirty="0">
                <a:solidFill>
                  <a:srgbClr val="6DA9BF"/>
                </a:solidFill>
                <a:latin typeface="Arial" pitchFamily="34" charset="0"/>
                <a:ea typeface="Palatino"/>
                <a:cs typeface="Arial" pitchFamily="34" charset="0"/>
                <a:sym typeface="Palatino"/>
              </a:rPr>
              <a:t> to 5 = </a:t>
            </a:r>
            <a:r>
              <a:rPr sz="3600" b="1" i="1" dirty="0">
                <a:solidFill>
                  <a:srgbClr val="6DA9BF"/>
                </a:solidFill>
                <a:latin typeface="Arial" pitchFamily="34" charset="0"/>
                <a:ea typeface="Palatino"/>
                <a:cs typeface="Arial" pitchFamily="34" charset="0"/>
                <a:sym typeface="Palatino"/>
              </a:rPr>
              <a:t>context is very likely to affect results</a:t>
            </a:r>
            <a:r>
              <a:rPr sz="3600" b="1" dirty="0">
                <a:solidFill>
                  <a:srgbClr val="6DA9BF"/>
                </a:solidFill>
                <a:latin typeface="Arial" pitchFamily="34" charset="0"/>
                <a:ea typeface="Palatino"/>
                <a:cs typeface="Arial" pitchFamily="34" charset="0"/>
                <a:sym typeface="Palatino"/>
              </a:rPr>
              <a:t> (alpha = .86).</a:t>
            </a:r>
          </a:p>
          <a:p>
            <a:pPr marL="286222" lvl="0" indent="-286222" algn="l">
              <a:buClr>
                <a:srgbClr val="EC9B27"/>
              </a:buClr>
              <a:buSzPct val="100000"/>
              <a:buChar char="•"/>
              <a:defRPr sz="1800"/>
            </a:pPr>
            <a:endParaRPr sz="2200" dirty="0">
              <a:latin typeface="Lucida Grande"/>
              <a:ea typeface="Lucida Grande"/>
              <a:cs typeface="Lucida Grande"/>
              <a:sym typeface="Lucida Grande"/>
            </a:endParaRPr>
          </a:p>
        </p:txBody>
      </p:sp>
      <p:sp>
        <p:nvSpPr>
          <p:cNvPr id="112" name="Shape 112"/>
          <p:cNvSpPr>
            <a:spLocks noGrp="1"/>
          </p:cNvSpPr>
          <p:nvPr>
            <p:ph type="title"/>
          </p:nvPr>
        </p:nvSpPr>
        <p:spPr>
          <a:prstGeom prst="rect">
            <a:avLst/>
          </a:prstGeom>
        </p:spPr>
        <p:txBody>
          <a:bodyPr/>
          <a:lstStyle/>
          <a:p>
            <a:pPr lvl="0" algn="l">
              <a:defRPr sz="1800">
                <a:solidFill>
                  <a:srgbClr val="000000"/>
                </a:solidFill>
              </a:defRPr>
            </a:pPr>
            <a:r>
              <a:rPr sz="7900" dirty="0">
                <a:solidFill>
                  <a:srgbClr val="FFFFFF"/>
                </a:solidFill>
              </a:rPr>
              <a:t> </a:t>
            </a:r>
            <a:r>
              <a:rPr sz="7900" dirty="0"/>
              <a:t>Context</a:t>
            </a:r>
            <a:r>
              <a:rPr sz="7900" dirty="0">
                <a:solidFill>
                  <a:srgbClr val="FFFFFF"/>
                </a:solidFill>
              </a:rPr>
              <a:t>ual sensitivity</a:t>
            </a:r>
          </a:p>
        </p:txBody>
      </p:sp>
    </p:spTree>
  </p:cSld>
  <p:clrMapOvr>
    <a:masterClrMapping/>
  </p:clrMapOvr>
  <p:transition spd="med"/>
  <p:timing>
    <p:tnLst>
      <p:par>
        <p:cTn id="1" dur="indefinite" restart="never" fill="hold"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Shape 111"/>
          <p:cNvSpPr/>
          <p:nvPr/>
        </p:nvSpPr>
        <p:spPr>
          <a:xfrm>
            <a:off x="793750" y="1822955"/>
            <a:ext cx="11417300" cy="77724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marL="546425" lvl="0" indent="-546425" algn="l">
              <a:spcBef>
                <a:spcPts val="2500"/>
              </a:spcBef>
              <a:buClr>
                <a:srgbClr val="EC9B27"/>
              </a:buClr>
              <a:buSzPct val="100000"/>
              <a:buChar char="•"/>
              <a:defRPr sz="1800"/>
            </a:pPr>
            <a:r>
              <a:rPr sz="3600" b="1" dirty="0">
                <a:solidFill>
                  <a:srgbClr val="6DA9BF"/>
                </a:solidFill>
                <a:latin typeface="Arial" pitchFamily="34" charset="0"/>
                <a:ea typeface="Palatino"/>
                <a:cs typeface="Arial" pitchFamily="34" charset="0"/>
                <a:sym typeface="Palatino"/>
              </a:rPr>
              <a:t>We coded 100 studies on the extent to which the effect should be contextually sensitive</a:t>
            </a:r>
          </a:p>
          <a:p>
            <a:pPr marL="546425" lvl="0" indent="-546425" algn="l">
              <a:spcBef>
                <a:spcPts val="2500"/>
              </a:spcBef>
              <a:buClr>
                <a:srgbClr val="EC9B27"/>
              </a:buClr>
              <a:buSzPct val="100000"/>
              <a:buChar char="•"/>
              <a:defRPr sz="1800"/>
            </a:pPr>
            <a:r>
              <a:rPr sz="3600" b="1" dirty="0">
                <a:solidFill>
                  <a:srgbClr val="6DA9BF"/>
                </a:solidFill>
                <a:latin typeface="Arial" pitchFamily="34" charset="0"/>
                <a:ea typeface="Palatino"/>
                <a:cs typeface="Arial" pitchFamily="34" charset="0"/>
                <a:sym typeface="Palatino"/>
              </a:rPr>
              <a:t>5-point scale, from 1 = </a:t>
            </a:r>
            <a:r>
              <a:rPr sz="3600" b="1" i="1" dirty="0">
                <a:solidFill>
                  <a:srgbClr val="6DA9BF"/>
                </a:solidFill>
                <a:latin typeface="Arial" pitchFamily="34" charset="0"/>
                <a:ea typeface="Palatino"/>
                <a:cs typeface="Arial" pitchFamily="34" charset="0"/>
                <a:sym typeface="Palatino"/>
              </a:rPr>
              <a:t>context is not at all likely to affect results</a:t>
            </a:r>
            <a:r>
              <a:rPr sz="3600" b="1" dirty="0">
                <a:solidFill>
                  <a:srgbClr val="6DA9BF"/>
                </a:solidFill>
                <a:latin typeface="Arial" pitchFamily="34" charset="0"/>
                <a:ea typeface="Palatino"/>
                <a:cs typeface="Arial" pitchFamily="34" charset="0"/>
                <a:sym typeface="Palatino"/>
              </a:rPr>
              <a:t> to 5 = </a:t>
            </a:r>
            <a:r>
              <a:rPr sz="3600" b="1" i="1" dirty="0">
                <a:solidFill>
                  <a:srgbClr val="6DA9BF"/>
                </a:solidFill>
                <a:latin typeface="Arial" pitchFamily="34" charset="0"/>
                <a:ea typeface="Palatino"/>
                <a:cs typeface="Arial" pitchFamily="34" charset="0"/>
                <a:sym typeface="Palatino"/>
              </a:rPr>
              <a:t>context is very likely to affect results</a:t>
            </a:r>
            <a:r>
              <a:rPr sz="3600" b="1" dirty="0">
                <a:solidFill>
                  <a:srgbClr val="6DA9BF"/>
                </a:solidFill>
                <a:latin typeface="Arial" pitchFamily="34" charset="0"/>
                <a:ea typeface="Palatino"/>
                <a:cs typeface="Arial" pitchFamily="34" charset="0"/>
                <a:sym typeface="Palatino"/>
              </a:rPr>
              <a:t> (alpha = .86).</a:t>
            </a:r>
          </a:p>
          <a:p>
            <a:pPr marL="546425" lvl="0" indent="-546425" algn="l">
              <a:spcBef>
                <a:spcPts val="2500"/>
              </a:spcBef>
              <a:buClr>
                <a:srgbClr val="EC9B27"/>
              </a:buClr>
              <a:buSzPct val="100000"/>
              <a:buChar char="•"/>
              <a:defRPr sz="1800"/>
            </a:pPr>
            <a:r>
              <a:rPr sz="3600" b="1" dirty="0">
                <a:solidFill>
                  <a:srgbClr val="6DA9BF"/>
                </a:solidFill>
                <a:latin typeface="Arial" pitchFamily="34" charset="0"/>
                <a:ea typeface="Palatino"/>
                <a:cs typeface="Arial" pitchFamily="34" charset="0"/>
                <a:sym typeface="Palatino"/>
              </a:rPr>
              <a:t>Context was not expected to affect the results of a study on “extracting statistical regularities in sequences of visual stimuli” but was expected to affect the results of a study on “how diversity cues signal threat or safety for African Americans</a:t>
            </a:r>
            <a:r>
              <a:rPr sz="3600" b="1" dirty="0" smtClean="0">
                <a:solidFill>
                  <a:srgbClr val="6DA9BF"/>
                </a:solidFill>
                <a:latin typeface="Arial" pitchFamily="34" charset="0"/>
                <a:ea typeface="Palatino"/>
                <a:cs typeface="Arial" pitchFamily="34" charset="0"/>
                <a:sym typeface="Palatino"/>
              </a:rPr>
              <a:t>”.</a:t>
            </a:r>
            <a:endParaRPr sz="3600" b="1" dirty="0">
              <a:solidFill>
                <a:srgbClr val="6DA9BF"/>
              </a:solidFill>
              <a:latin typeface="Arial" pitchFamily="34" charset="0"/>
              <a:ea typeface="Palatino"/>
              <a:cs typeface="Arial" pitchFamily="34" charset="0"/>
              <a:sym typeface="Palatino"/>
            </a:endParaRPr>
          </a:p>
          <a:p>
            <a:pPr marL="286222" lvl="0" indent="-286222" algn="l">
              <a:buClr>
                <a:srgbClr val="EC9B27"/>
              </a:buClr>
              <a:buSzPct val="100000"/>
              <a:buChar char="•"/>
              <a:defRPr sz="1800"/>
            </a:pPr>
            <a:endParaRPr sz="3600" dirty="0">
              <a:latin typeface="Arial" pitchFamily="34" charset="0"/>
              <a:ea typeface="Lucida Grande"/>
              <a:cs typeface="Arial" pitchFamily="34" charset="0"/>
              <a:sym typeface="Lucida Grande"/>
            </a:endParaRPr>
          </a:p>
        </p:txBody>
      </p:sp>
      <p:sp>
        <p:nvSpPr>
          <p:cNvPr id="112" name="Shape 112"/>
          <p:cNvSpPr>
            <a:spLocks noGrp="1"/>
          </p:cNvSpPr>
          <p:nvPr>
            <p:ph type="title"/>
          </p:nvPr>
        </p:nvSpPr>
        <p:spPr>
          <a:prstGeom prst="rect">
            <a:avLst/>
          </a:prstGeom>
        </p:spPr>
        <p:txBody>
          <a:bodyPr/>
          <a:lstStyle/>
          <a:p>
            <a:pPr lvl="0" algn="l">
              <a:defRPr sz="1800">
                <a:solidFill>
                  <a:srgbClr val="000000"/>
                </a:solidFill>
              </a:defRPr>
            </a:pPr>
            <a:r>
              <a:rPr sz="7900" dirty="0">
                <a:solidFill>
                  <a:srgbClr val="FFFFFF"/>
                </a:solidFill>
              </a:rPr>
              <a:t> </a:t>
            </a:r>
            <a:r>
              <a:rPr sz="7900" dirty="0"/>
              <a:t>Context</a:t>
            </a:r>
            <a:r>
              <a:rPr sz="7900" dirty="0">
                <a:solidFill>
                  <a:srgbClr val="FFFFFF"/>
                </a:solidFill>
              </a:rPr>
              <a:t>ual sensitivity</a:t>
            </a:r>
          </a:p>
        </p:txBody>
      </p:sp>
    </p:spTree>
  </p:cSld>
  <p:clrMapOvr>
    <a:masterClrMapping/>
  </p:clrMapOvr>
  <p:transition spd="med"/>
  <p:timing>
    <p:tnLst>
      <p:par>
        <p:cTn id="1" dur="indefinite" restart="never" fill="hold"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Shape 117"/>
          <p:cNvSpPr>
            <a:spLocks noGrp="1"/>
          </p:cNvSpPr>
          <p:nvPr>
            <p:ph type="title"/>
          </p:nvPr>
        </p:nvSpPr>
        <p:spPr>
          <a:prstGeom prst="rect">
            <a:avLst/>
          </a:prstGeom>
        </p:spPr>
        <p:txBody>
          <a:bodyPr/>
          <a:lstStyle/>
          <a:p>
            <a:pPr lvl="0" algn="l">
              <a:defRPr sz="1800">
                <a:solidFill>
                  <a:srgbClr val="000000"/>
                </a:solidFill>
              </a:defRPr>
            </a:pPr>
            <a:r>
              <a:rPr sz="7900">
                <a:solidFill>
                  <a:srgbClr val="FFFFFF"/>
                </a:solidFill>
              </a:rPr>
              <a:t> </a:t>
            </a:r>
            <a:r>
              <a:rPr sz="7900"/>
              <a:t>Context</a:t>
            </a:r>
            <a:r>
              <a:rPr sz="7900">
                <a:solidFill>
                  <a:srgbClr val="FFFFFF"/>
                </a:solidFill>
              </a:rPr>
              <a:t>ual sensitivity</a:t>
            </a:r>
          </a:p>
        </p:txBody>
      </p:sp>
      <p:sp>
        <p:nvSpPr>
          <p:cNvPr id="118" name="Shape 118"/>
          <p:cNvSpPr/>
          <p:nvPr/>
        </p:nvSpPr>
        <p:spPr>
          <a:xfrm>
            <a:off x="901700" y="7950201"/>
            <a:ext cx="11417300" cy="18034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marL="546425" lvl="0" indent="-546425" algn="l">
              <a:spcBef>
                <a:spcPts val="2500"/>
              </a:spcBef>
              <a:buClr>
                <a:srgbClr val="EC9B27"/>
              </a:buClr>
              <a:buSzPct val="100000"/>
              <a:buChar char="•"/>
              <a:defRPr sz="1800"/>
            </a:pPr>
            <a:r>
              <a:rPr sz="3600" b="1" dirty="0">
                <a:solidFill>
                  <a:srgbClr val="6DA9BF"/>
                </a:solidFill>
                <a:latin typeface="Arial" pitchFamily="34" charset="0"/>
                <a:ea typeface="Palatino"/>
                <a:cs typeface="Arial" pitchFamily="34" charset="0"/>
                <a:sym typeface="Palatino"/>
              </a:rPr>
              <a:t>Contextual sensitivity correlated with replication success (</a:t>
            </a:r>
            <a:r>
              <a:rPr sz="3600" b="1" i="1" dirty="0">
                <a:solidFill>
                  <a:srgbClr val="6DA9BF"/>
                </a:solidFill>
                <a:latin typeface="Arial" pitchFamily="34" charset="0"/>
                <a:ea typeface="Palatino"/>
                <a:cs typeface="Arial" pitchFamily="34" charset="0"/>
                <a:sym typeface="Palatino"/>
              </a:rPr>
              <a:t>r </a:t>
            </a:r>
            <a:r>
              <a:rPr sz="3600" b="1" dirty="0">
                <a:solidFill>
                  <a:srgbClr val="6DA9BF"/>
                </a:solidFill>
                <a:latin typeface="Arial" pitchFamily="34" charset="0"/>
                <a:ea typeface="Palatino"/>
                <a:cs typeface="Arial" pitchFamily="34" charset="0"/>
                <a:sym typeface="Palatino"/>
              </a:rPr>
              <a:t>= -.23, </a:t>
            </a:r>
            <a:r>
              <a:rPr sz="3600" b="1" i="1" dirty="0">
                <a:solidFill>
                  <a:srgbClr val="6DA9BF"/>
                </a:solidFill>
                <a:latin typeface="Arial" pitchFamily="34" charset="0"/>
                <a:ea typeface="Palatino"/>
                <a:cs typeface="Arial" pitchFamily="34" charset="0"/>
                <a:sym typeface="Palatino"/>
              </a:rPr>
              <a:t>p</a:t>
            </a:r>
            <a:r>
              <a:rPr sz="3600" b="1" dirty="0">
                <a:solidFill>
                  <a:srgbClr val="6DA9BF"/>
                </a:solidFill>
                <a:latin typeface="Arial" pitchFamily="34" charset="0"/>
                <a:ea typeface="Palatino"/>
                <a:cs typeface="Arial" pitchFamily="34" charset="0"/>
                <a:sym typeface="Palatino"/>
              </a:rPr>
              <a:t> &lt; .02)</a:t>
            </a:r>
          </a:p>
          <a:p>
            <a:pPr marL="546425" lvl="0" indent="-546425" algn="l">
              <a:spcBef>
                <a:spcPts val="2500"/>
              </a:spcBef>
              <a:buClr>
                <a:srgbClr val="EC9B27"/>
              </a:buClr>
              <a:buSzPct val="100000"/>
              <a:buChar char="•"/>
              <a:defRPr sz="1800"/>
            </a:pPr>
            <a:endParaRPr sz="4200" b="1" dirty="0">
              <a:solidFill>
                <a:srgbClr val="6DA9BF"/>
              </a:solidFill>
              <a:latin typeface="Palatino"/>
              <a:ea typeface="Palatino"/>
              <a:cs typeface="Palatino"/>
              <a:sym typeface="Palatino"/>
            </a:endParaRPr>
          </a:p>
          <a:p>
            <a:pPr marL="546425" lvl="0" indent="-546425" algn="l">
              <a:spcBef>
                <a:spcPts val="2500"/>
              </a:spcBef>
              <a:buClr>
                <a:srgbClr val="EC9B27"/>
              </a:buClr>
              <a:buSzPct val="100000"/>
              <a:buChar char="•"/>
              <a:defRPr sz="1800"/>
            </a:pPr>
            <a:endParaRPr sz="4200" b="1" dirty="0">
              <a:solidFill>
                <a:srgbClr val="6DA9BF"/>
              </a:solidFill>
              <a:latin typeface="Palatino"/>
              <a:ea typeface="Palatino"/>
              <a:cs typeface="Palatino"/>
              <a:sym typeface="Palatino"/>
            </a:endParaRPr>
          </a:p>
          <a:p>
            <a:pPr marL="546425" lvl="0" indent="-546425" algn="l">
              <a:spcBef>
                <a:spcPts val="2500"/>
              </a:spcBef>
              <a:buClr>
                <a:srgbClr val="EC9B27"/>
              </a:buClr>
              <a:buSzPct val="100000"/>
              <a:buChar char="•"/>
              <a:defRPr sz="1800"/>
            </a:pPr>
            <a:endParaRPr sz="4200" b="1" dirty="0">
              <a:solidFill>
                <a:srgbClr val="6DA9BF"/>
              </a:solidFill>
              <a:latin typeface="Palatino"/>
              <a:ea typeface="Palatino"/>
              <a:cs typeface="Palatino"/>
              <a:sym typeface="Palatino"/>
            </a:endParaRPr>
          </a:p>
          <a:p>
            <a:pPr marL="546425" lvl="0" indent="-546425" algn="l">
              <a:spcBef>
                <a:spcPts val="2500"/>
              </a:spcBef>
              <a:buClr>
                <a:srgbClr val="EC9B27"/>
              </a:buClr>
              <a:buSzPct val="100000"/>
              <a:buChar char="•"/>
              <a:defRPr sz="1800"/>
            </a:pPr>
            <a:endParaRPr sz="4200" dirty="0">
              <a:solidFill>
                <a:srgbClr val="6DA9BF"/>
              </a:solidFill>
              <a:latin typeface="Palatino"/>
              <a:ea typeface="Palatino"/>
              <a:cs typeface="Palatino"/>
              <a:sym typeface="Palatino"/>
            </a:endParaRPr>
          </a:p>
        </p:txBody>
      </p:sp>
      <p:pic>
        <p:nvPicPr>
          <p:cNvPr id="119" name="pasted-image.png"/>
          <p:cNvPicPr/>
          <p:nvPr/>
        </p:nvPicPr>
        <p:blipFill>
          <a:blip r:embed="rId3" cstate="print">
            <a:extLst/>
          </a:blip>
          <a:stretch>
            <a:fillRect/>
          </a:stretch>
        </p:blipFill>
        <p:spPr>
          <a:xfrm>
            <a:off x="1653019" y="1860572"/>
            <a:ext cx="8967228" cy="6116376"/>
          </a:xfrm>
          <a:prstGeom prst="rect">
            <a:avLst/>
          </a:prstGeom>
          <a:ln w="12700">
            <a:miter lim="400000"/>
          </a:ln>
        </p:spPr>
      </p:pic>
    </p:spTree>
  </p:cSld>
  <p:clrMapOvr>
    <a:masterClrMapping/>
  </p:clrMapOvr>
  <p:transition spd="med"/>
  <p:timing>
    <p:tnLst>
      <p:par>
        <p:cTn id="1" dur="indefinite" restart="never" fill="hold"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Shape 123"/>
          <p:cNvSpPr/>
          <p:nvPr/>
        </p:nvSpPr>
        <p:spPr>
          <a:xfrm>
            <a:off x="1079172" y="7510401"/>
            <a:ext cx="11417301" cy="3279519"/>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marL="546425" lvl="0" indent="-546425" algn="l">
              <a:spcBef>
                <a:spcPts val="2500"/>
              </a:spcBef>
              <a:buClr>
                <a:srgbClr val="EC9B27"/>
              </a:buClr>
              <a:buSzPct val="100000"/>
              <a:buChar char="•"/>
              <a:defRPr sz="1800"/>
            </a:pPr>
            <a:r>
              <a:rPr sz="3600" b="1" dirty="0">
                <a:solidFill>
                  <a:srgbClr val="6DA9BF"/>
                </a:solidFill>
                <a:latin typeface="Arial" pitchFamily="34" charset="0"/>
                <a:ea typeface="Palatino"/>
                <a:cs typeface="Arial" pitchFamily="34" charset="0"/>
                <a:sym typeface="Palatino"/>
              </a:rPr>
              <a:t>Contextual sensitivity correlated with replication success (</a:t>
            </a:r>
            <a:r>
              <a:rPr sz="3600" b="1" i="1" dirty="0">
                <a:solidFill>
                  <a:srgbClr val="6DA9BF"/>
                </a:solidFill>
                <a:latin typeface="Arial" pitchFamily="34" charset="0"/>
                <a:ea typeface="Palatino"/>
                <a:cs typeface="Arial" pitchFamily="34" charset="0"/>
                <a:sym typeface="Palatino"/>
              </a:rPr>
              <a:t>p = </a:t>
            </a:r>
            <a:r>
              <a:rPr sz="3600" b="1" dirty="0">
                <a:solidFill>
                  <a:srgbClr val="6DA9BF"/>
                </a:solidFill>
                <a:latin typeface="Arial" pitchFamily="34" charset="0"/>
                <a:ea typeface="Palatino"/>
                <a:cs typeface="Arial" pitchFamily="34" charset="0"/>
                <a:sym typeface="Palatino"/>
              </a:rPr>
              <a:t>.018) even after adjusting for methodological variables</a:t>
            </a:r>
          </a:p>
          <a:p>
            <a:pPr marL="546425" lvl="0" indent="-546425" algn="l">
              <a:spcBef>
                <a:spcPts val="2500"/>
              </a:spcBef>
              <a:buClr>
                <a:srgbClr val="EC9B27"/>
              </a:buClr>
              <a:buSzPct val="100000"/>
              <a:buChar char="•"/>
              <a:defRPr sz="1800"/>
            </a:pPr>
            <a:endParaRPr sz="4200" b="1" dirty="0">
              <a:solidFill>
                <a:srgbClr val="6DA9BF"/>
              </a:solidFill>
              <a:latin typeface="Palatino"/>
              <a:ea typeface="Palatino"/>
              <a:cs typeface="Palatino"/>
              <a:sym typeface="Palatino"/>
            </a:endParaRPr>
          </a:p>
          <a:p>
            <a:pPr marL="546425" lvl="0" indent="-546425" algn="l">
              <a:spcBef>
                <a:spcPts val="2500"/>
              </a:spcBef>
              <a:buClr>
                <a:srgbClr val="EC9B27"/>
              </a:buClr>
              <a:buSzPct val="100000"/>
              <a:buChar char="•"/>
              <a:defRPr sz="1800"/>
            </a:pPr>
            <a:endParaRPr sz="4200" b="1" dirty="0">
              <a:solidFill>
                <a:srgbClr val="6DA9BF"/>
              </a:solidFill>
              <a:latin typeface="Palatino"/>
              <a:ea typeface="Palatino"/>
              <a:cs typeface="Palatino"/>
              <a:sym typeface="Palatino"/>
            </a:endParaRPr>
          </a:p>
          <a:p>
            <a:pPr marL="546425" lvl="0" indent="-546425" algn="l">
              <a:spcBef>
                <a:spcPts val="2500"/>
              </a:spcBef>
              <a:buClr>
                <a:srgbClr val="EC9B27"/>
              </a:buClr>
              <a:buSzPct val="100000"/>
              <a:buChar char="•"/>
              <a:defRPr sz="1800"/>
            </a:pPr>
            <a:endParaRPr sz="4200" b="1" dirty="0">
              <a:solidFill>
                <a:srgbClr val="6DA9BF"/>
              </a:solidFill>
              <a:latin typeface="Palatino"/>
              <a:ea typeface="Palatino"/>
              <a:cs typeface="Palatino"/>
              <a:sym typeface="Palatino"/>
            </a:endParaRPr>
          </a:p>
          <a:p>
            <a:pPr marL="546425" lvl="0" indent="-546425" algn="l">
              <a:spcBef>
                <a:spcPts val="2500"/>
              </a:spcBef>
              <a:buClr>
                <a:srgbClr val="EC9B27"/>
              </a:buClr>
              <a:buSzPct val="100000"/>
              <a:buChar char="•"/>
              <a:defRPr sz="1800"/>
            </a:pPr>
            <a:endParaRPr sz="4200" dirty="0">
              <a:solidFill>
                <a:srgbClr val="6DA9BF"/>
              </a:solidFill>
              <a:latin typeface="Palatino"/>
              <a:ea typeface="Palatino"/>
              <a:cs typeface="Palatino"/>
              <a:sym typeface="Palatino"/>
            </a:endParaRPr>
          </a:p>
        </p:txBody>
      </p:sp>
      <p:sp>
        <p:nvSpPr>
          <p:cNvPr id="124" name="Shape 124"/>
          <p:cNvSpPr>
            <a:spLocks noGrp="1"/>
          </p:cNvSpPr>
          <p:nvPr>
            <p:ph type="title"/>
          </p:nvPr>
        </p:nvSpPr>
        <p:spPr>
          <a:prstGeom prst="rect">
            <a:avLst/>
          </a:prstGeom>
        </p:spPr>
        <p:txBody>
          <a:bodyPr/>
          <a:lstStyle/>
          <a:p>
            <a:pPr lvl="0" algn="l">
              <a:defRPr sz="1800">
                <a:solidFill>
                  <a:srgbClr val="000000"/>
                </a:solidFill>
              </a:defRPr>
            </a:pPr>
            <a:r>
              <a:rPr sz="7900">
                <a:solidFill>
                  <a:srgbClr val="FFFFFF"/>
                </a:solidFill>
              </a:rPr>
              <a:t> </a:t>
            </a:r>
            <a:r>
              <a:rPr sz="7900"/>
              <a:t>Context</a:t>
            </a:r>
            <a:r>
              <a:rPr sz="7900">
                <a:solidFill>
                  <a:srgbClr val="FFFFFF"/>
                </a:solidFill>
              </a:rPr>
              <a:t>ual sensitivity</a:t>
            </a:r>
          </a:p>
        </p:txBody>
      </p:sp>
      <p:pic>
        <p:nvPicPr>
          <p:cNvPr id="4098" name="Picture 2"/>
          <p:cNvPicPr>
            <a:picLocks noChangeAspect="1" noChangeArrowheads="1"/>
          </p:cNvPicPr>
          <p:nvPr/>
        </p:nvPicPr>
        <p:blipFill>
          <a:blip r:embed="rId3" cstate="print"/>
          <a:srcRect/>
          <a:stretch>
            <a:fillRect/>
          </a:stretch>
        </p:blipFill>
        <p:spPr bwMode="auto">
          <a:xfrm>
            <a:off x="2224088" y="1849120"/>
            <a:ext cx="8596489" cy="5508943"/>
          </a:xfrm>
          <a:prstGeom prst="rect">
            <a:avLst/>
          </a:prstGeom>
          <a:noFill/>
          <a:ln w="9525">
            <a:noFill/>
            <a:miter lim="800000"/>
            <a:headEnd/>
            <a:tailEnd/>
          </a:ln>
          <a:effectLst/>
        </p:spPr>
      </p:pic>
    </p:spTree>
  </p:cSld>
  <p:clrMapOvr>
    <a:masterClrMapping/>
  </p:clrMapOvr>
  <p:transition spd="med"/>
  <p:timing>
    <p:tnLst>
      <p:par>
        <p:cTn id="1" dur="indefinite" restart="never" fill="hold"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nvSpPr>
        <p:spPr>
          <a:xfrm>
            <a:off x="901700" y="2222500"/>
            <a:ext cx="11417300" cy="77724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marL="546425" indent="-546425" algn="l">
              <a:spcBef>
                <a:spcPts val="2500"/>
              </a:spcBef>
              <a:buClr>
                <a:srgbClr val="EC9B27"/>
              </a:buClr>
              <a:buSzPct val="100000"/>
              <a:buChar char="•"/>
              <a:defRPr b="1">
                <a:solidFill>
                  <a:srgbClr val="6DA9BF"/>
                </a:solidFill>
                <a:latin typeface="Palatino"/>
                <a:ea typeface="Palatino"/>
                <a:cs typeface="Palatino"/>
                <a:sym typeface="Palatino"/>
              </a:defRPr>
            </a:lvl1pPr>
          </a:lstStyle>
          <a:p>
            <a:pPr lvl="0">
              <a:defRPr sz="1800" b="0">
                <a:solidFill>
                  <a:srgbClr val="000000"/>
                </a:solidFill>
              </a:defRPr>
            </a:pPr>
            <a:r>
              <a:rPr sz="4200" b="1" dirty="0">
                <a:solidFill>
                  <a:srgbClr val="6DA9BF"/>
                </a:solidFill>
                <a:latin typeface="Arial" pitchFamily="34" charset="0"/>
                <a:cs typeface="Arial" pitchFamily="34" charset="0"/>
              </a:rPr>
              <a:t>In a hierarchical regression, contextual sensitivity also accounted for significant variance (R2 change = .06, </a:t>
            </a:r>
            <a:r>
              <a:rPr sz="4200" b="1" i="1" dirty="0">
                <a:solidFill>
                  <a:srgbClr val="6DA9BF"/>
                </a:solidFill>
                <a:latin typeface="Arial" pitchFamily="34" charset="0"/>
                <a:cs typeface="Arial" pitchFamily="34" charset="0"/>
              </a:rPr>
              <a:t>p</a:t>
            </a:r>
            <a:r>
              <a:rPr sz="4200" b="1" dirty="0">
                <a:solidFill>
                  <a:srgbClr val="6DA9BF"/>
                </a:solidFill>
                <a:latin typeface="Arial" pitchFamily="34" charset="0"/>
                <a:cs typeface="Arial" pitchFamily="34" charset="0"/>
              </a:rPr>
              <a:t> = .01)</a:t>
            </a:r>
          </a:p>
        </p:txBody>
      </p:sp>
      <p:sp>
        <p:nvSpPr>
          <p:cNvPr id="130" name="Shape 130"/>
          <p:cNvSpPr>
            <a:spLocks noGrp="1"/>
          </p:cNvSpPr>
          <p:nvPr>
            <p:ph type="title"/>
          </p:nvPr>
        </p:nvSpPr>
        <p:spPr>
          <a:prstGeom prst="rect">
            <a:avLst/>
          </a:prstGeom>
        </p:spPr>
        <p:txBody>
          <a:bodyPr/>
          <a:lstStyle/>
          <a:p>
            <a:pPr lvl="0" algn="l">
              <a:defRPr sz="1800">
                <a:solidFill>
                  <a:srgbClr val="000000"/>
                </a:solidFill>
              </a:defRPr>
            </a:pPr>
            <a:r>
              <a:rPr sz="7900">
                <a:solidFill>
                  <a:srgbClr val="FFFFFF"/>
                </a:solidFill>
              </a:rPr>
              <a:t> </a:t>
            </a:r>
            <a:r>
              <a:rPr sz="7900"/>
              <a:t>Context</a:t>
            </a:r>
            <a:r>
              <a:rPr sz="7900">
                <a:solidFill>
                  <a:srgbClr val="FFFFFF"/>
                </a:solidFill>
              </a:rPr>
              <a:t>ual sensitivity</a:t>
            </a:r>
          </a:p>
        </p:txBody>
      </p:sp>
    </p:spTree>
  </p:cSld>
  <p:clrMapOvr>
    <a:masterClrMapping/>
  </p:clrMapOvr>
  <p:transition spd="med"/>
  <p:timing>
    <p:tnLst>
      <p:par>
        <p:cTn id="1" dur="indefinite" restart="never" fill="hold"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 name="pasted-image.png"/>
          <p:cNvPicPr/>
          <p:nvPr/>
        </p:nvPicPr>
        <p:blipFill>
          <a:blip r:embed="rId3" cstate="print">
            <a:extLst/>
          </a:blip>
          <a:stretch>
            <a:fillRect/>
          </a:stretch>
        </p:blipFill>
        <p:spPr>
          <a:xfrm>
            <a:off x="0" y="0"/>
            <a:ext cx="13004800" cy="9753600"/>
          </a:xfrm>
          <a:prstGeom prst="rect">
            <a:avLst/>
          </a:prstGeom>
          <a:ln w="12700">
            <a:miter lim="400000"/>
          </a:ln>
        </p:spPr>
      </p:pic>
      <p:sp>
        <p:nvSpPr>
          <p:cNvPr id="136" name="Shape 136"/>
          <p:cNvSpPr/>
          <p:nvPr/>
        </p:nvSpPr>
        <p:spPr>
          <a:xfrm>
            <a:off x="337636" y="248277"/>
            <a:ext cx="11417301" cy="77724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marL="546425" indent="-546425" algn="l">
              <a:spcBef>
                <a:spcPts val="2500"/>
              </a:spcBef>
              <a:buClr>
                <a:srgbClr val="EC9B27"/>
              </a:buClr>
              <a:buSzPct val="100000"/>
              <a:buChar char="•"/>
              <a:defRPr b="1">
                <a:solidFill>
                  <a:srgbClr val="FFFFFF"/>
                </a:solidFill>
                <a:latin typeface="Palatino"/>
                <a:ea typeface="Palatino"/>
                <a:cs typeface="Palatino"/>
                <a:sym typeface="Palatino"/>
              </a:defRPr>
            </a:lvl1pPr>
          </a:lstStyle>
          <a:p>
            <a:pPr lvl="0">
              <a:defRPr sz="1800" b="0">
                <a:solidFill>
                  <a:srgbClr val="000000"/>
                </a:solidFill>
              </a:defRPr>
            </a:pPr>
            <a:r>
              <a:rPr sz="4200" b="1">
                <a:solidFill>
                  <a:srgbClr val="FFFFFF"/>
                </a:solidFill>
                <a:latin typeface="Arial" pitchFamily="34" charset="0"/>
                <a:cs typeface="Arial" pitchFamily="34" charset="0"/>
              </a:rPr>
              <a:t>Context matters…even in direct replications</a:t>
            </a:r>
          </a:p>
        </p:txBody>
      </p:sp>
    </p:spTree>
  </p:cSld>
  <p:clrMapOvr>
    <a:masterClrMapping/>
  </p:clrMapOvr>
  <p:transition spd="med"/>
  <p:timing>
    <p:tnLst>
      <p:par>
        <p:cTn id="1" dur="indefinite" restart="never" fill="hold"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p:nvPr/>
        </p:nvSpPr>
        <p:spPr>
          <a:xfrm>
            <a:off x="901700" y="2222500"/>
            <a:ext cx="11417300" cy="77724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marL="546425" lvl="0" indent="-546425" algn="l">
              <a:spcBef>
                <a:spcPts val="2500"/>
              </a:spcBef>
              <a:buClr>
                <a:srgbClr val="EC9B27"/>
              </a:buClr>
              <a:buSzPct val="100000"/>
              <a:buChar char="•"/>
              <a:defRPr sz="1800"/>
            </a:pPr>
            <a:endParaRPr sz="4200" b="1">
              <a:solidFill>
                <a:srgbClr val="6DA9BF"/>
              </a:solidFill>
              <a:latin typeface="Palatino"/>
              <a:ea typeface="Palatino"/>
              <a:cs typeface="Palatino"/>
              <a:sym typeface="Palatino"/>
            </a:endParaRPr>
          </a:p>
          <a:p>
            <a:pPr marL="546425" lvl="0" indent="-546425" algn="l">
              <a:spcBef>
                <a:spcPts val="2500"/>
              </a:spcBef>
              <a:buClr>
                <a:srgbClr val="EC9B27"/>
              </a:buClr>
              <a:buSzPct val="100000"/>
              <a:buChar char="•"/>
              <a:defRPr sz="1800"/>
            </a:pPr>
            <a:endParaRPr sz="4200">
              <a:solidFill>
                <a:srgbClr val="6DA9BF"/>
              </a:solidFill>
              <a:latin typeface="Palatino"/>
              <a:ea typeface="Palatino"/>
              <a:cs typeface="Palatino"/>
              <a:sym typeface="Palatino"/>
            </a:endParaRPr>
          </a:p>
        </p:txBody>
      </p:sp>
      <p:sp>
        <p:nvSpPr>
          <p:cNvPr id="144" name="Shape 144"/>
          <p:cNvSpPr>
            <a:spLocks noGrp="1"/>
          </p:cNvSpPr>
          <p:nvPr>
            <p:ph type="title"/>
          </p:nvPr>
        </p:nvSpPr>
        <p:spPr>
          <a:prstGeom prst="rect">
            <a:avLst/>
          </a:prstGeom>
        </p:spPr>
        <p:txBody>
          <a:bodyPr/>
          <a:lstStyle/>
          <a:p>
            <a:pPr lvl="0" algn="l">
              <a:defRPr sz="1800">
                <a:solidFill>
                  <a:srgbClr val="000000"/>
                </a:solidFill>
              </a:defRPr>
            </a:pPr>
            <a:r>
              <a:rPr sz="7900" dirty="0">
                <a:solidFill>
                  <a:srgbClr val="FFFFFF"/>
                </a:solidFill>
              </a:rPr>
              <a:t> Key lessons</a:t>
            </a:r>
          </a:p>
        </p:txBody>
      </p:sp>
      <p:sp>
        <p:nvSpPr>
          <p:cNvPr id="145" name="Shape 145"/>
          <p:cNvSpPr/>
          <p:nvPr/>
        </p:nvSpPr>
        <p:spPr>
          <a:xfrm>
            <a:off x="901700" y="2222500"/>
            <a:ext cx="11417300" cy="77724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marL="546425" lvl="0" indent="-546425" algn="l">
              <a:spcBef>
                <a:spcPts val="2500"/>
              </a:spcBef>
              <a:buClr>
                <a:srgbClr val="EC9B27"/>
              </a:buClr>
              <a:buSzPct val="100000"/>
              <a:buChar char="•"/>
              <a:defRPr sz="1800"/>
            </a:pPr>
            <a:r>
              <a:rPr sz="4200" b="1" dirty="0">
                <a:solidFill>
                  <a:srgbClr val="6DA9BF"/>
                </a:solidFill>
                <a:latin typeface="Arial" pitchFamily="34" charset="0"/>
                <a:ea typeface="Palatino"/>
                <a:cs typeface="Arial" pitchFamily="34" charset="0"/>
                <a:sym typeface="Palatino"/>
              </a:rPr>
              <a:t>We </a:t>
            </a:r>
            <a:r>
              <a:rPr lang="en-US" sz="4200" b="1" dirty="0" smtClean="0">
                <a:solidFill>
                  <a:srgbClr val="6DA9BF"/>
                </a:solidFill>
                <a:latin typeface="Arial" pitchFamily="34" charset="0"/>
                <a:ea typeface="Palatino"/>
                <a:cs typeface="Arial" pitchFamily="34" charset="0"/>
                <a:sym typeface="Palatino"/>
              </a:rPr>
              <a:t>still </a:t>
            </a:r>
            <a:r>
              <a:rPr sz="4200" b="1" dirty="0" smtClean="0">
                <a:solidFill>
                  <a:srgbClr val="6DA9BF"/>
                </a:solidFill>
                <a:latin typeface="Arial" pitchFamily="34" charset="0"/>
                <a:ea typeface="Palatino"/>
                <a:cs typeface="Arial" pitchFamily="34" charset="0"/>
                <a:sym typeface="Palatino"/>
              </a:rPr>
              <a:t>need </a:t>
            </a:r>
            <a:r>
              <a:rPr sz="4200" b="1" dirty="0">
                <a:solidFill>
                  <a:srgbClr val="6DA9BF"/>
                </a:solidFill>
                <a:latin typeface="Arial" pitchFamily="34" charset="0"/>
                <a:ea typeface="Palatino"/>
                <a:cs typeface="Arial" pitchFamily="34" charset="0"/>
                <a:sym typeface="Palatino"/>
              </a:rPr>
              <a:t>methodological improvements and better publication practices (power, publication bias, </a:t>
            </a:r>
            <a:r>
              <a:rPr sz="4200" b="1">
                <a:solidFill>
                  <a:srgbClr val="6DA9BF"/>
                </a:solidFill>
                <a:latin typeface="Arial" pitchFamily="34" charset="0"/>
                <a:ea typeface="Palatino"/>
                <a:cs typeface="Arial" pitchFamily="34" charset="0"/>
                <a:sym typeface="Palatino"/>
              </a:rPr>
              <a:t>p-hacking</a:t>
            </a:r>
            <a:r>
              <a:rPr sz="4200" b="1" smtClean="0">
                <a:solidFill>
                  <a:srgbClr val="6DA9BF"/>
                </a:solidFill>
                <a:latin typeface="Arial" pitchFamily="34" charset="0"/>
                <a:ea typeface="Palatino"/>
                <a:cs typeface="Arial" pitchFamily="34" charset="0"/>
                <a:sym typeface="Palatino"/>
              </a:rPr>
              <a:t>)</a:t>
            </a:r>
            <a:endParaRPr lang="en-US" sz="4200" b="1" dirty="0" smtClean="0">
              <a:solidFill>
                <a:srgbClr val="6DA9BF"/>
              </a:solidFill>
              <a:latin typeface="Arial" pitchFamily="34" charset="0"/>
              <a:ea typeface="Palatino"/>
              <a:cs typeface="Arial" pitchFamily="34" charset="0"/>
              <a:sym typeface="Palatino"/>
            </a:endParaRPr>
          </a:p>
          <a:p>
            <a:pPr marL="546425" lvl="0" indent="-546425" algn="l">
              <a:spcBef>
                <a:spcPts val="2500"/>
              </a:spcBef>
              <a:buClr>
                <a:srgbClr val="EC9B27"/>
              </a:buClr>
              <a:buSzPct val="100000"/>
              <a:buChar char="•"/>
              <a:defRPr sz="1800"/>
            </a:pPr>
            <a:r>
              <a:rPr lang="en-US" sz="4200" b="1" dirty="0" smtClean="0">
                <a:solidFill>
                  <a:srgbClr val="6DA9BF"/>
                </a:solidFill>
                <a:latin typeface="Arial" pitchFamily="34" charset="0"/>
                <a:ea typeface="Palatino"/>
                <a:cs typeface="Arial" pitchFamily="34" charset="0"/>
                <a:sym typeface="Palatino"/>
              </a:rPr>
              <a:t>But context remains important.</a:t>
            </a:r>
            <a:endParaRPr sz="4200" b="1" dirty="0">
              <a:solidFill>
                <a:srgbClr val="6DA9BF"/>
              </a:solidFill>
              <a:latin typeface="Arial" pitchFamily="34" charset="0"/>
              <a:ea typeface="Palatino"/>
              <a:cs typeface="Arial" pitchFamily="34" charset="0"/>
              <a:sym typeface="Palatino"/>
            </a:endParaRPr>
          </a:p>
        </p:txBody>
      </p:sp>
    </p:spTree>
  </p:cSld>
  <p:clrMapOvr>
    <a:masterClrMapping/>
  </p:clrMapOvr>
  <p:transition spd="med"/>
  <p:timing>
    <p:tnLst>
      <p:par>
        <p:cTn id="1" dur="indefinite" restart="never" fill="hold"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p:nvPr/>
        </p:nvSpPr>
        <p:spPr>
          <a:xfrm>
            <a:off x="901700" y="2222500"/>
            <a:ext cx="11417300" cy="77724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marL="546425" lvl="0" indent="-546425" algn="l">
              <a:spcBef>
                <a:spcPts val="2500"/>
              </a:spcBef>
              <a:buClr>
                <a:srgbClr val="EC9B27"/>
              </a:buClr>
              <a:buSzPct val="100000"/>
              <a:buChar char="•"/>
              <a:defRPr sz="1800"/>
            </a:pPr>
            <a:endParaRPr sz="4200" b="1">
              <a:solidFill>
                <a:srgbClr val="6DA9BF"/>
              </a:solidFill>
              <a:latin typeface="Palatino"/>
              <a:ea typeface="Palatino"/>
              <a:cs typeface="Palatino"/>
              <a:sym typeface="Palatino"/>
            </a:endParaRPr>
          </a:p>
          <a:p>
            <a:pPr marL="546425" lvl="0" indent="-546425" algn="l">
              <a:spcBef>
                <a:spcPts val="2500"/>
              </a:spcBef>
              <a:buClr>
                <a:srgbClr val="EC9B27"/>
              </a:buClr>
              <a:buSzPct val="100000"/>
              <a:buChar char="•"/>
              <a:defRPr sz="1800"/>
            </a:pPr>
            <a:endParaRPr sz="4200">
              <a:solidFill>
                <a:srgbClr val="6DA9BF"/>
              </a:solidFill>
              <a:latin typeface="Palatino"/>
              <a:ea typeface="Palatino"/>
              <a:cs typeface="Palatino"/>
              <a:sym typeface="Palatino"/>
            </a:endParaRPr>
          </a:p>
        </p:txBody>
      </p:sp>
      <p:sp>
        <p:nvSpPr>
          <p:cNvPr id="144" name="Shape 144"/>
          <p:cNvSpPr>
            <a:spLocks noGrp="1"/>
          </p:cNvSpPr>
          <p:nvPr>
            <p:ph type="title"/>
          </p:nvPr>
        </p:nvSpPr>
        <p:spPr>
          <a:prstGeom prst="rect">
            <a:avLst/>
          </a:prstGeom>
        </p:spPr>
        <p:txBody>
          <a:bodyPr/>
          <a:lstStyle/>
          <a:p>
            <a:pPr lvl="0" algn="l">
              <a:defRPr sz="1800">
                <a:solidFill>
                  <a:srgbClr val="000000"/>
                </a:solidFill>
              </a:defRPr>
            </a:pPr>
            <a:r>
              <a:rPr sz="7900" dirty="0">
                <a:solidFill>
                  <a:srgbClr val="FFFFFF"/>
                </a:solidFill>
              </a:rPr>
              <a:t> Key lessons</a:t>
            </a:r>
          </a:p>
        </p:txBody>
      </p:sp>
      <p:sp>
        <p:nvSpPr>
          <p:cNvPr id="145" name="Shape 145"/>
          <p:cNvSpPr/>
          <p:nvPr/>
        </p:nvSpPr>
        <p:spPr>
          <a:xfrm>
            <a:off x="901700" y="2222500"/>
            <a:ext cx="11417300" cy="77724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marL="546425" lvl="0" indent="-546425" algn="l">
              <a:spcBef>
                <a:spcPts val="2500"/>
              </a:spcBef>
              <a:buClr>
                <a:srgbClr val="EC9B27"/>
              </a:buClr>
              <a:buSzPct val="100000"/>
              <a:buChar char="•"/>
              <a:defRPr sz="1800"/>
            </a:pPr>
            <a:r>
              <a:rPr lang="en-US" sz="3600" b="1" dirty="0" smtClean="0">
                <a:solidFill>
                  <a:srgbClr val="6DA9BF"/>
                </a:solidFill>
                <a:latin typeface="Arial" pitchFamily="34" charset="0"/>
                <a:ea typeface="Palatino"/>
                <a:cs typeface="Arial" pitchFamily="34" charset="0"/>
                <a:sym typeface="Palatino"/>
              </a:rPr>
              <a:t>Hidden moderators should not be blindly invoked as explanations for failed replications without theoretical rationale and empirical scrutiny.</a:t>
            </a:r>
          </a:p>
          <a:p>
            <a:pPr marL="546425" lvl="0" indent="-546425" algn="l">
              <a:spcBef>
                <a:spcPts val="2500"/>
              </a:spcBef>
              <a:buClr>
                <a:srgbClr val="EC9B27"/>
              </a:buClr>
              <a:buSzPct val="100000"/>
              <a:buChar char="•"/>
              <a:defRPr sz="1800"/>
            </a:pPr>
            <a:r>
              <a:rPr lang="en-US" sz="3600" b="1" dirty="0" smtClean="0">
                <a:solidFill>
                  <a:srgbClr val="6DA9BF"/>
                </a:solidFill>
                <a:latin typeface="Arial" pitchFamily="34" charset="0"/>
                <a:ea typeface="Palatino"/>
                <a:cs typeface="Arial" pitchFamily="34" charset="0"/>
                <a:sym typeface="Palatino"/>
              </a:rPr>
              <a:t>Researchers should avoid making universal generalizations from limited data and be explicit as possible in defining the likely contextual boundaries of specific effects</a:t>
            </a:r>
          </a:p>
          <a:p>
            <a:pPr marL="546425" lvl="0" indent="-546425" algn="l">
              <a:spcBef>
                <a:spcPts val="2500"/>
              </a:spcBef>
              <a:buClr>
                <a:srgbClr val="EC9B27"/>
              </a:buClr>
              <a:buSzPct val="100000"/>
              <a:buChar char="•"/>
              <a:defRPr sz="1800"/>
            </a:pPr>
            <a:r>
              <a:rPr lang="en-US" sz="3600" b="1" dirty="0" smtClean="0">
                <a:solidFill>
                  <a:srgbClr val="6DA9BF"/>
                </a:solidFill>
                <a:latin typeface="Arial" pitchFamily="34" charset="0"/>
                <a:ea typeface="Palatino"/>
                <a:cs typeface="Arial" pitchFamily="34" charset="0"/>
                <a:sym typeface="Palatino"/>
              </a:rPr>
              <a:t>Replicators should work closely and communicate clearly with original authors. Replications should be collaborative and not antagonistic if we are to move science forward.</a:t>
            </a:r>
          </a:p>
          <a:p>
            <a:pPr marL="546425" lvl="0" indent="-546425" algn="l">
              <a:spcBef>
                <a:spcPts val="2500"/>
              </a:spcBef>
              <a:buClr>
                <a:srgbClr val="EC9B27"/>
              </a:buClr>
              <a:buSzPct val="100000"/>
              <a:buChar char="•"/>
              <a:defRPr sz="1800"/>
            </a:pPr>
            <a:endParaRPr sz="3200" b="1" dirty="0">
              <a:solidFill>
                <a:srgbClr val="6DA9BF"/>
              </a:solidFill>
              <a:latin typeface="Palatino"/>
              <a:ea typeface="Palatino"/>
              <a:cs typeface="Palatino"/>
              <a:sym typeface="Palatino"/>
            </a:endParaRPr>
          </a:p>
        </p:txBody>
      </p:sp>
    </p:spTree>
  </p:cSld>
  <p:clrMapOvr>
    <a:masterClrMapping/>
  </p:clrMapOvr>
  <p:transition spd="med"/>
  <p:timing>
    <p:tnLst>
      <p:par>
        <p:cTn id="1" dur="indefinite" restart="never" fill="hold"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a:spLocks noGrp="1"/>
          </p:cNvSpPr>
          <p:nvPr>
            <p:ph type="title"/>
          </p:nvPr>
        </p:nvSpPr>
        <p:spPr>
          <a:xfrm>
            <a:off x="228600" y="-38100"/>
            <a:ext cx="12776200" cy="1752600"/>
          </a:xfrm>
          <a:prstGeom prst="rect">
            <a:avLst/>
          </a:prstGeom>
        </p:spPr>
        <p:txBody>
          <a:bodyPr/>
          <a:lstStyle>
            <a:lvl1pPr algn="l"/>
          </a:lstStyle>
          <a:p>
            <a:pPr lvl="0">
              <a:defRPr sz="1800">
                <a:solidFill>
                  <a:srgbClr val="000000"/>
                </a:solidFill>
              </a:defRPr>
            </a:pPr>
            <a:r>
              <a:rPr lang="en-US" sz="4400" dirty="0" smtClean="0">
                <a:solidFill>
                  <a:srgbClr val="FFFFFF"/>
                </a:solidFill>
              </a:rPr>
              <a:t> </a:t>
            </a:r>
            <a:endParaRPr sz="4400" dirty="0">
              <a:solidFill>
                <a:srgbClr val="FFFFFF"/>
              </a:solidFill>
            </a:endParaRPr>
          </a:p>
        </p:txBody>
      </p:sp>
      <p:sp>
        <p:nvSpPr>
          <p:cNvPr id="171" name="Shape 171"/>
          <p:cNvSpPr>
            <a:spLocks noGrp="1"/>
          </p:cNvSpPr>
          <p:nvPr>
            <p:ph type="body" idx="4294967295"/>
          </p:nvPr>
        </p:nvSpPr>
        <p:spPr>
          <a:xfrm>
            <a:off x="647700" y="4610100"/>
            <a:ext cx="8113363" cy="7772400"/>
          </a:xfrm>
          <a:prstGeom prst="rect">
            <a:avLst/>
          </a:prstGeom>
        </p:spPr>
        <p:txBody>
          <a:bodyPr lIns="0" tIns="0" rIns="0" bIns="0" anchor="t"/>
          <a:lstStyle/>
          <a:p>
            <a:pPr marL="0" lvl="0" indent="0">
              <a:spcBef>
                <a:spcPts val="5800"/>
              </a:spcBef>
              <a:buSzTx/>
              <a:buNone/>
              <a:defRPr sz="1800"/>
            </a:pPr>
            <a:r>
              <a:rPr sz="3600" b="1" dirty="0">
                <a:solidFill>
                  <a:srgbClr val="6DA9BF"/>
                </a:solidFill>
                <a:latin typeface="Arial" pitchFamily="34" charset="0"/>
                <a:ea typeface="Palatino"/>
                <a:cs typeface="Arial" pitchFamily="34" charset="0"/>
                <a:sym typeface="Palatino"/>
              </a:rPr>
              <a:t>Collaborators: </a:t>
            </a:r>
            <a:r>
              <a:rPr lang="en-US" sz="3600" b="1" dirty="0" smtClean="0">
                <a:solidFill>
                  <a:srgbClr val="6DA9BF"/>
                </a:solidFill>
                <a:latin typeface="Arial" pitchFamily="34" charset="0"/>
                <a:ea typeface="Palatino"/>
                <a:cs typeface="Arial" pitchFamily="34" charset="0"/>
                <a:sym typeface="Palatino"/>
              </a:rPr>
              <a:t>Jay Van </a:t>
            </a:r>
            <a:r>
              <a:rPr lang="en-US" sz="3600" b="1" dirty="0" err="1" smtClean="0">
                <a:solidFill>
                  <a:srgbClr val="6DA9BF"/>
                </a:solidFill>
                <a:latin typeface="Arial" pitchFamily="34" charset="0"/>
                <a:ea typeface="Palatino"/>
                <a:cs typeface="Arial" pitchFamily="34" charset="0"/>
                <a:sym typeface="Palatino"/>
              </a:rPr>
              <a:t>Bavel</a:t>
            </a:r>
            <a:r>
              <a:rPr lang="en-US" sz="3600" b="1" dirty="0" smtClean="0">
                <a:solidFill>
                  <a:srgbClr val="6DA9BF"/>
                </a:solidFill>
                <a:latin typeface="Arial" pitchFamily="34" charset="0"/>
                <a:ea typeface="Palatino"/>
                <a:cs typeface="Arial" pitchFamily="34" charset="0"/>
                <a:sym typeface="Palatino"/>
              </a:rPr>
              <a:t>, </a:t>
            </a:r>
            <a:r>
              <a:rPr sz="3600" b="1" dirty="0" smtClean="0">
                <a:solidFill>
                  <a:srgbClr val="6DA9BF"/>
                </a:solidFill>
                <a:latin typeface="Arial" pitchFamily="34" charset="0"/>
                <a:ea typeface="Palatino"/>
                <a:cs typeface="Arial" pitchFamily="34" charset="0"/>
                <a:sym typeface="Palatino"/>
              </a:rPr>
              <a:t>Peter </a:t>
            </a:r>
            <a:r>
              <a:rPr sz="3600" b="1" dirty="0">
                <a:solidFill>
                  <a:srgbClr val="6DA9BF"/>
                </a:solidFill>
                <a:latin typeface="Arial" pitchFamily="34" charset="0"/>
                <a:ea typeface="Palatino"/>
                <a:cs typeface="Arial" pitchFamily="34" charset="0"/>
                <a:sym typeface="Palatino"/>
              </a:rPr>
              <a:t>Mende-</a:t>
            </a:r>
            <a:r>
              <a:rPr sz="3600" b="1" dirty="0" err="1">
                <a:solidFill>
                  <a:srgbClr val="6DA9BF"/>
                </a:solidFill>
                <a:latin typeface="Arial" pitchFamily="34" charset="0"/>
                <a:ea typeface="Palatino"/>
                <a:cs typeface="Arial" pitchFamily="34" charset="0"/>
                <a:sym typeface="Palatino"/>
              </a:rPr>
              <a:t>Siedlecki</a:t>
            </a:r>
            <a:r>
              <a:rPr sz="3600" b="1" dirty="0">
                <a:solidFill>
                  <a:srgbClr val="6DA9BF"/>
                </a:solidFill>
                <a:latin typeface="Arial" pitchFamily="34" charset="0"/>
                <a:ea typeface="Palatino"/>
                <a:cs typeface="Arial" pitchFamily="34" charset="0"/>
                <a:sym typeface="Palatino"/>
              </a:rPr>
              <a:t>, </a:t>
            </a:r>
            <a:r>
              <a:rPr sz="3600" b="1" dirty="0" smtClean="0">
                <a:solidFill>
                  <a:srgbClr val="6DA9BF"/>
                </a:solidFill>
                <a:latin typeface="Arial" pitchFamily="34" charset="0"/>
                <a:ea typeface="Palatino"/>
                <a:cs typeface="Arial" pitchFamily="34" charset="0"/>
                <a:sym typeface="Palatino"/>
              </a:rPr>
              <a:t>&amp; </a:t>
            </a:r>
            <a:r>
              <a:rPr sz="3600" b="1" dirty="0">
                <a:solidFill>
                  <a:srgbClr val="6DA9BF"/>
                </a:solidFill>
                <a:latin typeface="Arial" pitchFamily="34" charset="0"/>
                <a:ea typeface="Palatino"/>
                <a:cs typeface="Arial" pitchFamily="34" charset="0"/>
                <a:sym typeface="Palatino"/>
              </a:rPr>
              <a:t>Diego </a:t>
            </a:r>
            <a:r>
              <a:rPr sz="3600" b="1" dirty="0" err="1">
                <a:solidFill>
                  <a:srgbClr val="6DA9BF"/>
                </a:solidFill>
                <a:latin typeface="Arial" pitchFamily="34" charset="0"/>
                <a:ea typeface="Palatino"/>
                <a:cs typeface="Arial" pitchFamily="34" charset="0"/>
                <a:sym typeface="Palatino"/>
              </a:rPr>
              <a:t>Reinero</a:t>
            </a:r>
            <a:endParaRPr sz="3600" dirty="0">
              <a:solidFill>
                <a:srgbClr val="6DA9BF"/>
              </a:solidFill>
              <a:latin typeface="Arial" pitchFamily="34" charset="0"/>
              <a:ea typeface="Palatino"/>
              <a:cs typeface="Arial" pitchFamily="34" charset="0"/>
              <a:sym typeface="Palatino"/>
            </a:endParaRPr>
          </a:p>
          <a:p>
            <a:pPr marL="863925" lvl="0" indent="-546425">
              <a:spcBef>
                <a:spcPts val="5800"/>
              </a:spcBef>
              <a:buClr>
                <a:srgbClr val="EC9B27"/>
              </a:buClr>
              <a:buSzPct val="100000"/>
              <a:defRPr sz="1800"/>
            </a:pPr>
            <a:endParaRPr sz="4200" b="1" dirty="0">
              <a:solidFill>
                <a:srgbClr val="6DA9BF"/>
              </a:solidFill>
              <a:latin typeface="Palatino"/>
              <a:ea typeface="Palatino"/>
              <a:cs typeface="Palatino"/>
              <a:sym typeface="Palatino"/>
            </a:endParaRPr>
          </a:p>
          <a:p>
            <a:pPr marL="863925" lvl="0" indent="-546425">
              <a:spcBef>
                <a:spcPts val="5800"/>
              </a:spcBef>
              <a:buClr>
                <a:srgbClr val="EC9B27"/>
              </a:buClr>
              <a:buSzPct val="100000"/>
              <a:defRPr sz="1800"/>
            </a:pPr>
            <a:endParaRPr sz="4200" b="1" dirty="0">
              <a:solidFill>
                <a:srgbClr val="6DA9BF"/>
              </a:solidFill>
              <a:latin typeface="Palatino"/>
              <a:ea typeface="Palatino"/>
              <a:cs typeface="Palatino"/>
              <a:sym typeface="Palatino"/>
            </a:endParaRPr>
          </a:p>
          <a:p>
            <a:pPr marL="499641" lvl="0" indent="-182141">
              <a:spcBef>
                <a:spcPts val="5800"/>
              </a:spcBef>
              <a:buClr>
                <a:srgbClr val="EC9B27"/>
              </a:buClr>
              <a:buSzPct val="100000"/>
              <a:defRPr sz="1800"/>
            </a:pPr>
            <a:endParaRPr sz="1400" b="1" dirty="0">
              <a:solidFill>
                <a:srgbClr val="6DA9BF"/>
              </a:solidFill>
              <a:latin typeface="Palatino"/>
              <a:ea typeface="Palatino"/>
              <a:cs typeface="Palatino"/>
              <a:sym typeface="Palatino"/>
            </a:endParaRPr>
          </a:p>
          <a:p>
            <a:pPr marL="863925" lvl="0" indent="-546425">
              <a:spcBef>
                <a:spcPts val="5800"/>
              </a:spcBef>
              <a:buClr>
                <a:srgbClr val="EC9B27"/>
              </a:buClr>
              <a:buSzPct val="100000"/>
              <a:defRPr sz="1800"/>
            </a:pPr>
            <a:r>
              <a:rPr sz="4200" b="1" dirty="0">
                <a:solidFill>
                  <a:srgbClr val="6DA9BF"/>
                </a:solidFill>
                <a:latin typeface="Palatino"/>
                <a:ea typeface="Palatino"/>
                <a:cs typeface="Palatino"/>
                <a:sym typeface="Palatino"/>
              </a:rPr>
              <a:t>Funding: </a:t>
            </a:r>
            <a:r>
              <a:rPr sz="4200" dirty="0">
                <a:solidFill>
                  <a:srgbClr val="6DA9BF"/>
                </a:solidFill>
                <a:latin typeface="Palatino"/>
                <a:ea typeface="Palatino"/>
                <a:cs typeface="Palatino"/>
                <a:sym typeface="Palatino"/>
              </a:rPr>
              <a:t>SSHRC, NSERC, NSF, SSPSI</a:t>
            </a:r>
            <a:endParaRPr sz="4200" b="1" dirty="0">
              <a:solidFill>
                <a:srgbClr val="6DA9BF"/>
              </a:solidFill>
              <a:latin typeface="Palatino"/>
              <a:ea typeface="Palatino"/>
              <a:cs typeface="Palatino"/>
              <a:sym typeface="Palatino"/>
            </a:endParaRPr>
          </a:p>
        </p:txBody>
      </p:sp>
      <p:pic>
        <p:nvPicPr>
          <p:cNvPr id="177" name="pasted-image.png"/>
          <p:cNvPicPr/>
          <p:nvPr/>
        </p:nvPicPr>
        <p:blipFill>
          <a:blip r:embed="rId3" cstate="print">
            <a:extLst/>
          </a:blip>
          <a:stretch>
            <a:fillRect/>
          </a:stretch>
        </p:blipFill>
        <p:spPr>
          <a:xfrm>
            <a:off x="1631279" y="6154808"/>
            <a:ext cx="3221013" cy="3221012"/>
          </a:xfrm>
          <a:prstGeom prst="rect">
            <a:avLst/>
          </a:prstGeom>
          <a:ln w="12700">
            <a:miter lim="400000"/>
          </a:ln>
        </p:spPr>
      </p:pic>
      <p:pic>
        <p:nvPicPr>
          <p:cNvPr id="178" name="pasted-image.png"/>
          <p:cNvPicPr/>
          <p:nvPr/>
        </p:nvPicPr>
        <p:blipFill>
          <a:blip r:embed="rId4" cstate="print">
            <a:extLst/>
          </a:blip>
          <a:stretch>
            <a:fillRect/>
          </a:stretch>
        </p:blipFill>
        <p:spPr>
          <a:xfrm>
            <a:off x="3334947" y="2001204"/>
            <a:ext cx="2112871" cy="2195191"/>
          </a:xfrm>
          <a:prstGeom prst="rect">
            <a:avLst/>
          </a:prstGeom>
          <a:ln w="25400">
            <a:miter lim="400000"/>
          </a:ln>
          <a:effectLst>
            <a:outerShdw blurRad="254000" dist="127000" dir="5400000" rotWithShape="0">
              <a:srgbClr val="000000">
                <a:alpha val="70000"/>
              </a:srgbClr>
            </a:outerShdw>
          </a:effectLst>
        </p:spPr>
      </p:pic>
      <p:pic>
        <p:nvPicPr>
          <p:cNvPr id="179" name="pasted-image.png"/>
          <p:cNvPicPr/>
          <p:nvPr/>
        </p:nvPicPr>
        <p:blipFill>
          <a:blip r:embed="rId5" cstate="print">
            <a:extLst/>
          </a:blip>
          <a:stretch>
            <a:fillRect/>
          </a:stretch>
        </p:blipFill>
        <p:spPr>
          <a:xfrm>
            <a:off x="8489274" y="1839024"/>
            <a:ext cx="4127775" cy="7772401"/>
          </a:xfrm>
          <a:prstGeom prst="rect">
            <a:avLst/>
          </a:prstGeom>
          <a:ln w="12700">
            <a:miter lim="400000"/>
          </a:ln>
        </p:spPr>
      </p:pic>
      <p:pic>
        <p:nvPicPr>
          <p:cNvPr id="181" name="lab-diego-over.png"/>
          <p:cNvPicPr/>
          <p:nvPr/>
        </p:nvPicPr>
        <p:blipFill>
          <a:blip r:embed="rId6" cstate="print">
            <a:extLst/>
          </a:blip>
          <a:stretch>
            <a:fillRect/>
          </a:stretch>
        </p:blipFill>
        <p:spPr>
          <a:xfrm>
            <a:off x="6081141" y="2001204"/>
            <a:ext cx="2195191" cy="2195191"/>
          </a:xfrm>
          <a:prstGeom prst="rect">
            <a:avLst/>
          </a:prstGeom>
          <a:ln w="25400">
            <a:miter lim="400000"/>
          </a:ln>
          <a:effectLst>
            <a:outerShdw blurRad="254000" dist="127000" dir="5400000" rotWithShape="0">
              <a:srgbClr val="000000">
                <a:alpha val="70000"/>
              </a:srgbClr>
            </a:outerShdw>
          </a:effectLst>
        </p:spPr>
      </p:pic>
      <p:pic>
        <p:nvPicPr>
          <p:cNvPr id="1026" name="Picture 2" descr="Jay Van Bavel - Assistant Professor - NYU Department of Psychology"/>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560934" y="2055704"/>
            <a:ext cx="2140690" cy="214069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Lst>
        </p:spPr>
      </p:pic>
      <p:sp>
        <p:nvSpPr>
          <p:cNvPr id="15" name="TextBox 14"/>
          <p:cNvSpPr txBox="1"/>
          <p:nvPr/>
        </p:nvSpPr>
        <p:spPr>
          <a:xfrm>
            <a:off x="321300" y="665629"/>
            <a:ext cx="3361497"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rtl="0" latinLnBrk="1" hangingPunct="0"/>
            <a:r>
              <a:rPr lang="en-US" sz="4000" dirty="0" smtClean="0">
                <a:solidFill>
                  <a:srgbClr val="FFFFFF"/>
                </a:solidFill>
                <a:latin typeface="Arial" pitchFamily="34" charset="0"/>
                <a:cs typeface="Arial" pitchFamily="34" charset="0"/>
              </a:rPr>
              <a:t>@</a:t>
            </a:r>
            <a:r>
              <a:rPr lang="en-US" sz="4000" dirty="0" err="1" smtClean="0">
                <a:solidFill>
                  <a:srgbClr val="FFFFFF"/>
                </a:solidFill>
                <a:latin typeface="Arial" pitchFamily="34" charset="0"/>
                <a:cs typeface="Arial" pitchFamily="34" charset="0"/>
              </a:rPr>
              <a:t>vanbavellab</a:t>
            </a:r>
            <a:endParaRPr kumimoji="0" lang="en-US" sz="4200" b="0" i="0" u="none" strike="noStrike" cap="none" spc="0" normalizeH="0" baseline="0" dirty="0">
              <a:ln>
                <a:noFill/>
              </a:ln>
              <a:solidFill>
                <a:srgbClr val="000000"/>
              </a:solidFill>
              <a:effectLst/>
              <a:uFillTx/>
              <a:latin typeface="Arial" pitchFamily="34" charset="0"/>
              <a:cs typeface="Arial" pitchFamily="34" charset="0"/>
              <a:sym typeface="Gill Sans"/>
            </a:endParaRPr>
          </a:p>
        </p:txBody>
      </p:sp>
      <p:sp>
        <p:nvSpPr>
          <p:cNvPr id="16" name="TextBox 15"/>
          <p:cNvSpPr txBox="1"/>
          <p:nvPr/>
        </p:nvSpPr>
        <p:spPr>
          <a:xfrm>
            <a:off x="9211300" y="716429"/>
            <a:ext cx="2904642"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rtl="0" latinLnBrk="1" hangingPunct="0"/>
            <a:r>
              <a:rPr lang="en-US" sz="4000" dirty="0" smtClean="0">
                <a:solidFill>
                  <a:srgbClr val="FFFFFF"/>
                </a:solidFill>
                <a:latin typeface="Arial" pitchFamily="34" charset="0"/>
                <a:cs typeface="Arial" pitchFamily="34" charset="0"/>
              </a:rPr>
              <a:t>@</a:t>
            </a:r>
            <a:r>
              <a:rPr lang="en-US" sz="4000" dirty="0" err="1" smtClean="0">
                <a:solidFill>
                  <a:srgbClr val="FFFFFF"/>
                </a:solidFill>
                <a:latin typeface="Arial" pitchFamily="34" charset="0"/>
                <a:cs typeface="Arial" pitchFamily="34" charset="0"/>
              </a:rPr>
              <a:t>billysbrain</a:t>
            </a:r>
            <a:endParaRPr kumimoji="0" lang="en-US" sz="4200" b="0" i="0" u="none" strike="noStrike" cap="none" spc="0" normalizeH="0" baseline="0" dirty="0">
              <a:ln>
                <a:noFill/>
              </a:ln>
              <a:solidFill>
                <a:srgbClr val="000000"/>
              </a:solidFill>
              <a:effectLst/>
              <a:uFillTx/>
              <a:latin typeface="Arial" pitchFamily="34" charset="0"/>
              <a:cs typeface="Arial" pitchFamily="34" charset="0"/>
              <a:sym typeface="Gill Sans"/>
            </a:endParaRPr>
          </a:p>
        </p:txBody>
      </p:sp>
      <p:sp>
        <p:nvSpPr>
          <p:cNvPr id="11" name="TextBox 10"/>
          <p:cNvSpPr txBox="1"/>
          <p:nvPr/>
        </p:nvSpPr>
        <p:spPr>
          <a:xfrm>
            <a:off x="0" y="0"/>
            <a:ext cx="11982446" cy="6565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rtl="0" latinLnBrk="1" hangingPunct="0"/>
            <a:r>
              <a:rPr lang="en-US" sz="3200" u="sng" dirty="0" smtClean="0">
                <a:solidFill>
                  <a:schemeClr val="bg1"/>
                </a:solidFill>
                <a:latin typeface="Arial" pitchFamily="34" charset="0"/>
                <a:cs typeface="Arial" pitchFamily="34" charset="0"/>
              </a:rPr>
              <a:t>All data online via Open Science Framework</a:t>
            </a:r>
            <a:r>
              <a:rPr lang="en-US" sz="3200" dirty="0" smtClean="0">
                <a:solidFill>
                  <a:schemeClr val="bg1"/>
                </a:solidFill>
                <a:latin typeface="Arial" pitchFamily="34" charset="0"/>
                <a:cs typeface="Arial" pitchFamily="34" charset="0"/>
              </a:rPr>
              <a:t>: https://osf.io/cgur9/</a:t>
            </a:r>
            <a:r>
              <a:rPr lang="en-US" sz="3600" dirty="0" smtClean="0">
                <a:solidFill>
                  <a:schemeClr val="bg1"/>
                </a:solidFill>
                <a:latin typeface="Arial" pitchFamily="34" charset="0"/>
                <a:cs typeface="Arial" pitchFamily="34" charset="0"/>
              </a:rPr>
              <a:t>/</a:t>
            </a:r>
            <a:endParaRPr kumimoji="0" lang="en-US" sz="3600" b="0" i="0" u="none" strike="noStrike" cap="none" spc="0" normalizeH="0" baseline="0" dirty="0">
              <a:ln>
                <a:noFill/>
              </a:ln>
              <a:solidFill>
                <a:schemeClr val="bg1"/>
              </a:solidFill>
              <a:effectLst/>
              <a:uFillTx/>
              <a:latin typeface="Arial" pitchFamily="34" charset="0"/>
              <a:cs typeface="Arial" pitchFamily="34" charset="0"/>
              <a:sym typeface="Gill Sans"/>
            </a:endParaRPr>
          </a:p>
        </p:txBody>
      </p:sp>
    </p:spTree>
  </p:cSld>
  <p:clrMapOvr>
    <a:masterClrMapping/>
  </p:clrMapOvr>
  <p:transition spd="med"/>
  <p:timing>
    <p:tnLst>
      <p:par>
        <p:cTn id="1" dur="indefinite" restart="never" fill="hold"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Shape 46"/>
          <p:cNvSpPr>
            <a:spLocks noGrp="1"/>
          </p:cNvSpPr>
          <p:nvPr>
            <p:ph type="title"/>
          </p:nvPr>
        </p:nvSpPr>
        <p:spPr>
          <a:prstGeom prst="rect">
            <a:avLst/>
          </a:prstGeom>
        </p:spPr>
        <p:txBody>
          <a:bodyPr/>
          <a:lstStyle/>
          <a:p>
            <a:pPr lvl="0" algn="l">
              <a:defRPr sz="1800">
                <a:solidFill>
                  <a:srgbClr val="000000"/>
                </a:solidFill>
              </a:defRPr>
            </a:pPr>
            <a:r>
              <a:rPr sz="7900">
                <a:solidFill>
                  <a:srgbClr val="FFFFFF"/>
                </a:solidFill>
              </a:rPr>
              <a:t> A scientific </a:t>
            </a:r>
            <a:r>
              <a:rPr sz="7900"/>
              <a:t>crisis</a:t>
            </a:r>
          </a:p>
        </p:txBody>
      </p:sp>
      <p:pic>
        <p:nvPicPr>
          <p:cNvPr id="47" name="pasted-image.png"/>
          <p:cNvPicPr/>
          <p:nvPr/>
        </p:nvPicPr>
        <p:blipFill>
          <a:blip r:embed="rId3" cstate="print">
            <a:extLst/>
          </a:blip>
          <a:stretch>
            <a:fillRect/>
          </a:stretch>
        </p:blipFill>
        <p:spPr>
          <a:xfrm>
            <a:off x="377287" y="1753159"/>
            <a:ext cx="7139639" cy="5360326"/>
          </a:xfrm>
          <a:prstGeom prst="rect">
            <a:avLst/>
          </a:prstGeom>
          <a:ln w="12700">
            <a:miter lim="400000"/>
          </a:ln>
        </p:spPr>
      </p:pic>
      <p:pic>
        <p:nvPicPr>
          <p:cNvPr id="48" name="pasted-image.png"/>
          <p:cNvPicPr/>
          <p:nvPr/>
        </p:nvPicPr>
        <p:blipFill>
          <a:blip r:embed="rId4" cstate="print">
            <a:extLst/>
          </a:blip>
          <a:stretch>
            <a:fillRect/>
          </a:stretch>
        </p:blipFill>
        <p:spPr>
          <a:xfrm>
            <a:off x="8506471" y="2009955"/>
            <a:ext cx="3886855" cy="5111214"/>
          </a:xfrm>
          <a:prstGeom prst="rect">
            <a:avLst/>
          </a:prstGeom>
          <a:ln w="25400">
            <a:miter lim="400000"/>
          </a:ln>
          <a:effectLst>
            <a:outerShdw blurRad="254000" dist="127000" dir="5400000" rotWithShape="0">
              <a:srgbClr val="000000">
                <a:alpha val="70000"/>
              </a:srgbClr>
            </a:outerShdw>
          </a:effectLst>
        </p:spPr>
      </p:pic>
      <p:pic>
        <p:nvPicPr>
          <p:cNvPr id="6" name="pasted-image.png"/>
          <p:cNvPicPr/>
          <p:nvPr/>
        </p:nvPicPr>
        <p:blipFill>
          <a:blip r:embed="rId5" cstate="print">
            <a:extLst/>
          </a:blip>
          <a:stretch>
            <a:fillRect/>
          </a:stretch>
        </p:blipFill>
        <p:spPr>
          <a:xfrm>
            <a:off x="4794193" y="7738412"/>
            <a:ext cx="4149928" cy="4733759"/>
          </a:xfrm>
          <a:prstGeom prst="rect">
            <a:avLst/>
          </a:prstGeom>
          <a:ln w="25400">
            <a:miter lim="400000"/>
          </a:ln>
          <a:effectLst>
            <a:outerShdw blurRad="254000" dist="127000" dir="5400000" rotWithShape="0">
              <a:srgbClr val="000000">
                <a:alpha val="70000"/>
              </a:srgbClr>
            </a:outerShdw>
          </a:effectLst>
        </p:spPr>
      </p:pic>
    </p:spTree>
  </p:cSld>
  <p:clrMapOvr>
    <a:masterClrMapping/>
  </p:clrMapOvr>
  <p:transition spd="med"/>
  <p:timing>
    <p:tnLst>
      <p:par>
        <p:cTn id="1" dur="indefinite" restart="never" fill="hold"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Shape 64"/>
          <p:cNvSpPr/>
          <p:nvPr/>
        </p:nvSpPr>
        <p:spPr>
          <a:xfrm>
            <a:off x="849448" y="4887323"/>
            <a:ext cx="11417300" cy="77724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marL="546425" lvl="0" indent="-546425" algn="l">
              <a:spcBef>
                <a:spcPts val="2500"/>
              </a:spcBef>
              <a:buClr>
                <a:srgbClr val="EC9B27"/>
              </a:buClr>
              <a:buSzPct val="100000"/>
              <a:buChar char="•"/>
              <a:defRPr sz="1800"/>
            </a:pPr>
            <a:r>
              <a:rPr sz="4200" b="1">
                <a:solidFill>
                  <a:srgbClr val="6DA9BF"/>
                </a:solidFill>
                <a:latin typeface="Arial" pitchFamily="34" charset="0"/>
                <a:ea typeface="Palatino"/>
                <a:cs typeface="Arial" pitchFamily="34" charset="0"/>
                <a:sym typeface="Palatino"/>
              </a:rPr>
              <a:t>Power + Publication bias + P-hacking = Failure to replicate</a:t>
            </a:r>
            <a:endParaRPr sz="4200">
              <a:solidFill>
                <a:srgbClr val="6DA9BF"/>
              </a:solidFill>
              <a:latin typeface="Arial" pitchFamily="34" charset="0"/>
              <a:ea typeface="Palatino"/>
              <a:cs typeface="Arial" pitchFamily="34" charset="0"/>
              <a:sym typeface="Palatino"/>
            </a:endParaRPr>
          </a:p>
          <a:p>
            <a:pPr marL="546425" lvl="0" indent="-546425" algn="l">
              <a:spcBef>
                <a:spcPts val="2500"/>
              </a:spcBef>
              <a:buClr>
                <a:srgbClr val="EC9B27"/>
              </a:buClr>
              <a:buSzPct val="100000"/>
              <a:buChar char="•"/>
              <a:defRPr sz="1800"/>
            </a:pPr>
            <a:endParaRPr sz="4200">
              <a:solidFill>
                <a:srgbClr val="6DA9BF"/>
              </a:solidFill>
              <a:latin typeface="Palatino"/>
              <a:ea typeface="Palatino"/>
              <a:cs typeface="Palatino"/>
              <a:sym typeface="Palatino"/>
            </a:endParaRPr>
          </a:p>
        </p:txBody>
      </p:sp>
      <p:sp>
        <p:nvSpPr>
          <p:cNvPr id="65" name="Shape 65"/>
          <p:cNvSpPr>
            <a:spLocks noGrp="1"/>
          </p:cNvSpPr>
          <p:nvPr>
            <p:ph type="title"/>
          </p:nvPr>
        </p:nvSpPr>
        <p:spPr>
          <a:prstGeom prst="rect">
            <a:avLst/>
          </a:prstGeom>
        </p:spPr>
        <p:txBody>
          <a:bodyPr/>
          <a:lstStyle/>
          <a:p>
            <a:pPr lvl="0" algn="l">
              <a:defRPr sz="1800">
                <a:solidFill>
                  <a:srgbClr val="000000"/>
                </a:solidFill>
              </a:defRPr>
            </a:pPr>
            <a:r>
              <a:rPr sz="7900">
                <a:solidFill>
                  <a:srgbClr val="FFFFFF"/>
                </a:solidFill>
              </a:rPr>
              <a:t> </a:t>
            </a:r>
            <a:r>
              <a:rPr sz="7900"/>
              <a:t>Psychology</a:t>
            </a:r>
            <a:r>
              <a:rPr sz="7900">
                <a:solidFill>
                  <a:srgbClr val="FFFFFF"/>
                </a:solidFill>
              </a:rPr>
              <a:t>: A case study</a:t>
            </a:r>
          </a:p>
        </p:txBody>
      </p:sp>
    </p:spTree>
  </p:cSld>
  <p:clrMapOvr>
    <a:masterClrMapping/>
  </p:clrMapOvr>
  <p:transition spd="med"/>
  <p:timing>
    <p:tnLst>
      <p:par>
        <p:cTn id="1" dur="indefinite" restart="never" fill="hold"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Shape 149"/>
          <p:cNvSpPr/>
          <p:nvPr/>
        </p:nvSpPr>
        <p:spPr>
          <a:xfrm>
            <a:off x="901700" y="2222500"/>
            <a:ext cx="11417300" cy="77724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marL="546425" lvl="0" indent="-546425" algn="l">
              <a:spcBef>
                <a:spcPts val="2500"/>
              </a:spcBef>
              <a:buClr>
                <a:srgbClr val="EC9B27"/>
              </a:buClr>
              <a:buSzPct val="100000"/>
              <a:buChar char="•"/>
              <a:defRPr sz="1800"/>
            </a:pPr>
            <a:endParaRPr sz="4200" b="1">
              <a:solidFill>
                <a:srgbClr val="6DA9BF"/>
              </a:solidFill>
              <a:latin typeface="Palatino"/>
              <a:ea typeface="Palatino"/>
              <a:cs typeface="Palatino"/>
              <a:sym typeface="Palatino"/>
            </a:endParaRPr>
          </a:p>
          <a:p>
            <a:pPr marL="546425" lvl="0" indent="-546425" algn="l">
              <a:spcBef>
                <a:spcPts val="2500"/>
              </a:spcBef>
              <a:buClr>
                <a:srgbClr val="EC9B27"/>
              </a:buClr>
              <a:buSzPct val="100000"/>
              <a:buChar char="•"/>
              <a:defRPr sz="1800"/>
            </a:pPr>
            <a:endParaRPr sz="4200">
              <a:solidFill>
                <a:srgbClr val="6DA9BF"/>
              </a:solidFill>
              <a:latin typeface="Palatino"/>
              <a:ea typeface="Palatino"/>
              <a:cs typeface="Palatino"/>
              <a:sym typeface="Palatino"/>
            </a:endParaRPr>
          </a:p>
        </p:txBody>
      </p:sp>
      <p:sp>
        <p:nvSpPr>
          <p:cNvPr id="150" name="Shape 150"/>
          <p:cNvSpPr>
            <a:spLocks noGrp="1"/>
          </p:cNvSpPr>
          <p:nvPr>
            <p:ph type="title"/>
          </p:nvPr>
        </p:nvSpPr>
        <p:spPr>
          <a:prstGeom prst="rect">
            <a:avLst/>
          </a:prstGeom>
        </p:spPr>
        <p:txBody>
          <a:bodyPr/>
          <a:lstStyle>
            <a:lvl1pPr algn="l"/>
          </a:lstStyle>
          <a:p>
            <a:pPr lvl="0">
              <a:defRPr sz="1800">
                <a:solidFill>
                  <a:srgbClr val="000000"/>
                </a:solidFill>
              </a:defRPr>
            </a:pPr>
            <a:r>
              <a:rPr sz="7900">
                <a:solidFill>
                  <a:srgbClr val="FFFFFF"/>
                </a:solidFill>
              </a:rPr>
              <a:t> Affective flexibility</a:t>
            </a:r>
          </a:p>
        </p:txBody>
      </p:sp>
      <p:sp>
        <p:nvSpPr>
          <p:cNvPr id="151" name="Shape 151"/>
          <p:cNvSpPr/>
          <p:nvPr/>
        </p:nvSpPr>
        <p:spPr>
          <a:xfrm>
            <a:off x="901700" y="2222500"/>
            <a:ext cx="11417300" cy="77724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marL="546425" lvl="0" indent="-546425" algn="l">
              <a:spcBef>
                <a:spcPts val="2500"/>
              </a:spcBef>
              <a:buClr>
                <a:srgbClr val="EC9B27"/>
              </a:buClr>
              <a:buSzPct val="100000"/>
              <a:buChar char="•"/>
              <a:defRPr sz="1800"/>
            </a:pPr>
            <a:r>
              <a:rPr sz="4200" b="1">
                <a:solidFill>
                  <a:srgbClr val="6DA9BF"/>
                </a:solidFill>
                <a:latin typeface="Palatino"/>
                <a:ea typeface="Palatino"/>
                <a:cs typeface="Palatino"/>
                <a:sym typeface="Palatino"/>
              </a:rPr>
              <a:t>Interesting in studying how goals shape evaluations (amygdala)</a:t>
            </a:r>
          </a:p>
          <a:p>
            <a:pPr marL="546425" lvl="0" indent="-546425" algn="l">
              <a:spcBef>
                <a:spcPts val="2500"/>
              </a:spcBef>
              <a:buClr>
                <a:srgbClr val="EC9B27"/>
              </a:buClr>
              <a:buSzPct val="100000"/>
              <a:buChar char="•"/>
              <a:defRPr sz="1800"/>
            </a:pPr>
            <a:r>
              <a:rPr sz="4200" b="1">
                <a:solidFill>
                  <a:srgbClr val="6DA9BF"/>
                </a:solidFill>
                <a:latin typeface="Palatino"/>
                <a:ea typeface="Palatino"/>
                <a:cs typeface="Palatino"/>
                <a:sym typeface="Palatino"/>
              </a:rPr>
              <a:t>We presented participants with famous names (e.g., Hitler, Mother Theresa, Don Cherry)</a:t>
            </a:r>
          </a:p>
          <a:p>
            <a:pPr marL="546425" lvl="0" indent="-546425" algn="l">
              <a:spcBef>
                <a:spcPts val="2500"/>
              </a:spcBef>
              <a:buClr>
                <a:srgbClr val="EC9B27"/>
              </a:buClr>
              <a:buSzPct val="100000"/>
              <a:buChar char="•"/>
              <a:defRPr sz="1800"/>
            </a:pPr>
            <a:r>
              <a:rPr sz="4200" b="1">
                <a:solidFill>
                  <a:srgbClr val="6DA9BF"/>
                </a:solidFill>
                <a:latin typeface="Palatino"/>
                <a:ea typeface="Palatino"/>
                <a:cs typeface="Palatino"/>
                <a:sym typeface="Palatino"/>
              </a:rPr>
              <a:t>People made positive, negative, or overall attitude judgments</a:t>
            </a:r>
          </a:p>
          <a:p>
            <a:pPr marL="546425" lvl="0" indent="-546425" algn="l">
              <a:spcBef>
                <a:spcPts val="2500"/>
              </a:spcBef>
              <a:buClr>
                <a:srgbClr val="EC9B27"/>
              </a:buClr>
              <a:buSzPct val="100000"/>
              <a:buChar char="•"/>
              <a:defRPr sz="1800"/>
            </a:pPr>
            <a:endParaRPr sz="4200" b="1">
              <a:solidFill>
                <a:srgbClr val="6DA9BF"/>
              </a:solidFill>
              <a:latin typeface="Palatino"/>
              <a:ea typeface="Palatino"/>
              <a:cs typeface="Palatino"/>
              <a:sym typeface="Palatino"/>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iterate>
                                    <p:tmAbs val="0"/>
                                  </p:iterate>
                                  <p:childTnLst>
                                    <p:set>
                                      <p:cBhvr>
                                        <p:cTn id="6" fill="hold"/>
                                        <p:tgtEl>
                                          <p:spTgt spid="149"/>
                                        </p:tgtEl>
                                        <p:attrNameLst>
                                          <p:attrName>style.visibility</p:attrName>
                                        </p:attrNameLst>
                                      </p:cBhvr>
                                      <p:to>
                                        <p:strVal val="visible"/>
                                      </p:to>
                                    </p:set>
                                    <p:animEffect transition="in" filter="dissolve">
                                      <p:cBhvr>
                                        <p:cTn id="7" dur="1000"/>
                                        <p:tgtEl>
                                          <p:spTgt spid="14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2" nodeType="clickEffect">
                                  <p:stCondLst>
                                    <p:cond delay="0"/>
                                  </p:stCondLst>
                                  <p:iterate>
                                    <p:tmAbs val="0"/>
                                  </p:iterate>
                                  <p:childTnLst>
                                    <p:set>
                                      <p:cBhvr>
                                        <p:cTn id="11" fill="hold"/>
                                        <p:tgtEl>
                                          <p:spTgt spid="151">
                                            <p:bg/>
                                          </p:spTgt>
                                        </p:tgtEl>
                                        <p:attrNameLst>
                                          <p:attrName>style.visibility</p:attrName>
                                        </p:attrNameLst>
                                      </p:cBhvr>
                                      <p:to>
                                        <p:strVal val="visible"/>
                                      </p:to>
                                    </p:set>
                                    <p:animEffect transition="in" filter="dissolve">
                                      <p:cBhvr>
                                        <p:cTn id="12" dur="1000"/>
                                        <p:tgtEl>
                                          <p:spTgt spid="151">
                                            <p:bg/>
                                          </p:spTgt>
                                        </p:tgtEl>
                                      </p:cBhvr>
                                    </p:animEffect>
                                  </p:childTnLst>
                                </p:cTn>
                              </p:par>
                              <p:par>
                                <p:cTn id="13" presetID="9" presetClass="entr" presetSubtype="0" fill="hold" grpId="2">
                                  <p:stCondLst>
                                    <p:cond delay="0"/>
                                  </p:stCondLst>
                                  <p:iterate>
                                    <p:tmAbs val="0"/>
                                  </p:iterate>
                                  <p:childTnLst>
                                    <p:set>
                                      <p:cBhvr>
                                        <p:cTn id="14" fill="hold"/>
                                        <p:tgtEl>
                                          <p:spTgt spid="151">
                                            <p:txEl>
                                              <p:pRg st="0" end="0"/>
                                            </p:txEl>
                                          </p:spTgt>
                                        </p:tgtEl>
                                        <p:attrNameLst>
                                          <p:attrName>style.visibility</p:attrName>
                                        </p:attrNameLst>
                                      </p:cBhvr>
                                      <p:to>
                                        <p:strVal val="visible"/>
                                      </p:to>
                                    </p:set>
                                    <p:animEffect transition="in" filter="dissolve">
                                      <p:cBhvr>
                                        <p:cTn id="15" dur="1000"/>
                                        <p:tgtEl>
                                          <p:spTgt spid="151">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2" nodeType="clickEffect">
                                  <p:stCondLst>
                                    <p:cond delay="0"/>
                                  </p:stCondLst>
                                  <p:iterate>
                                    <p:tmAbs val="0"/>
                                  </p:iterate>
                                  <p:childTnLst>
                                    <p:set>
                                      <p:cBhvr>
                                        <p:cTn id="19" fill="hold"/>
                                        <p:tgtEl>
                                          <p:spTgt spid="151">
                                            <p:txEl>
                                              <p:pRg st="1" end="1"/>
                                            </p:txEl>
                                          </p:spTgt>
                                        </p:tgtEl>
                                        <p:attrNameLst>
                                          <p:attrName>style.visibility</p:attrName>
                                        </p:attrNameLst>
                                      </p:cBhvr>
                                      <p:to>
                                        <p:strVal val="visible"/>
                                      </p:to>
                                    </p:set>
                                    <p:animEffect transition="in" filter="dissolve">
                                      <p:cBhvr>
                                        <p:cTn id="20" dur="1000"/>
                                        <p:tgtEl>
                                          <p:spTgt spid="151">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2" nodeType="clickEffect">
                                  <p:stCondLst>
                                    <p:cond delay="0"/>
                                  </p:stCondLst>
                                  <p:iterate>
                                    <p:tmAbs val="0"/>
                                  </p:iterate>
                                  <p:childTnLst>
                                    <p:set>
                                      <p:cBhvr>
                                        <p:cTn id="24" fill="hold"/>
                                        <p:tgtEl>
                                          <p:spTgt spid="151">
                                            <p:txEl>
                                              <p:pRg st="2" end="2"/>
                                            </p:txEl>
                                          </p:spTgt>
                                        </p:tgtEl>
                                        <p:attrNameLst>
                                          <p:attrName>style.visibility</p:attrName>
                                        </p:attrNameLst>
                                      </p:cBhvr>
                                      <p:to>
                                        <p:strVal val="visible"/>
                                      </p:to>
                                    </p:set>
                                    <p:animEffect transition="in" filter="dissolve">
                                      <p:cBhvr>
                                        <p:cTn id="25" dur="1000"/>
                                        <p:tgtEl>
                                          <p:spTgt spid="151">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2" nodeType="clickEffect">
                                  <p:stCondLst>
                                    <p:cond delay="0"/>
                                  </p:stCondLst>
                                  <p:iterate>
                                    <p:tmAbs val="0"/>
                                  </p:iterate>
                                  <p:childTnLst>
                                    <p:set>
                                      <p:cBhvr>
                                        <p:cTn id="29" fill="hold"/>
                                        <p:tgtEl>
                                          <p:spTgt spid="151">
                                            <p:txEl>
                                              <p:pRg st="3" end="3"/>
                                            </p:txEl>
                                          </p:spTgt>
                                        </p:tgtEl>
                                        <p:attrNameLst>
                                          <p:attrName>style.visibility</p:attrName>
                                        </p:attrNameLst>
                                      </p:cBhvr>
                                      <p:to>
                                        <p:strVal val="visible"/>
                                      </p:to>
                                    </p:set>
                                    <p:animEffect transition="in" filter="dissolve">
                                      <p:cBhvr>
                                        <p:cTn id="30" dur="1000"/>
                                        <p:tgtEl>
                                          <p:spTgt spid="151">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2" nodeType="clickEffect">
                                  <p:stCondLst>
                                    <p:cond delay="0"/>
                                  </p:stCondLst>
                                  <p:iterate>
                                    <p:tmAbs val="0"/>
                                  </p:iterate>
                                  <p:childTnLst>
                                    <p:set>
                                      <p:cBhvr>
                                        <p:cTn id="34" fill="hold"/>
                                        <p:tgtEl>
                                          <p:spTgt spid="151">
                                            <p:txEl>
                                              <p:pRg st="4" end="4"/>
                                            </p:txEl>
                                          </p:spTgt>
                                        </p:tgtEl>
                                        <p:attrNameLst>
                                          <p:attrName>style.visibility</p:attrName>
                                        </p:attrNameLst>
                                      </p:cBhvr>
                                      <p:to>
                                        <p:strVal val="visible"/>
                                      </p:to>
                                    </p:set>
                                    <p:animEffect transition="in" filter="dissolve">
                                      <p:cBhvr>
                                        <p:cTn id="35" dur="1000"/>
                                        <p:tgtEl>
                                          <p:spTgt spid="15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1" animBg="1" advAuto="0"/>
      <p:bldP spid="151" grpId="2" build="p" bldLvl="5"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p:nvPr/>
        </p:nvSpPr>
        <p:spPr>
          <a:xfrm>
            <a:off x="901700" y="2222500"/>
            <a:ext cx="11417300" cy="77724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marL="546425" lvl="0" indent="-546425" algn="l">
              <a:spcBef>
                <a:spcPts val="2500"/>
              </a:spcBef>
              <a:buClr>
                <a:srgbClr val="EC9B27"/>
              </a:buClr>
              <a:buSzPct val="100000"/>
              <a:buChar char="•"/>
              <a:defRPr sz="1800"/>
            </a:pPr>
            <a:endParaRPr sz="4200" b="1">
              <a:solidFill>
                <a:srgbClr val="6DA9BF"/>
              </a:solidFill>
              <a:latin typeface="Palatino"/>
              <a:ea typeface="Palatino"/>
              <a:cs typeface="Palatino"/>
              <a:sym typeface="Palatino"/>
            </a:endParaRPr>
          </a:p>
          <a:p>
            <a:pPr marL="546425" lvl="0" indent="-546425" algn="l">
              <a:spcBef>
                <a:spcPts val="2500"/>
              </a:spcBef>
              <a:buClr>
                <a:srgbClr val="EC9B27"/>
              </a:buClr>
              <a:buSzPct val="100000"/>
              <a:buChar char="•"/>
              <a:defRPr sz="1800"/>
            </a:pPr>
            <a:endParaRPr sz="4200">
              <a:solidFill>
                <a:srgbClr val="6DA9BF"/>
              </a:solidFill>
              <a:latin typeface="Palatino"/>
              <a:ea typeface="Palatino"/>
              <a:cs typeface="Palatino"/>
              <a:sym typeface="Palatino"/>
            </a:endParaRPr>
          </a:p>
        </p:txBody>
      </p:sp>
      <p:sp>
        <p:nvSpPr>
          <p:cNvPr id="165" name="Shape 165"/>
          <p:cNvSpPr>
            <a:spLocks noGrp="1"/>
          </p:cNvSpPr>
          <p:nvPr>
            <p:ph type="title"/>
          </p:nvPr>
        </p:nvSpPr>
        <p:spPr>
          <a:prstGeom prst="rect">
            <a:avLst/>
          </a:prstGeom>
        </p:spPr>
        <p:txBody>
          <a:bodyPr/>
          <a:lstStyle/>
          <a:p>
            <a:pPr lvl="0" algn="l">
              <a:defRPr sz="1800">
                <a:solidFill>
                  <a:srgbClr val="000000"/>
                </a:solidFill>
              </a:defRPr>
            </a:pPr>
            <a:r>
              <a:rPr sz="7900">
                <a:solidFill>
                  <a:srgbClr val="FFFFFF"/>
                </a:solidFill>
              </a:rPr>
              <a:t> Don Cherry Problem</a:t>
            </a:r>
          </a:p>
        </p:txBody>
      </p:sp>
      <p:sp>
        <p:nvSpPr>
          <p:cNvPr id="166" name="Shape 166"/>
          <p:cNvSpPr/>
          <p:nvPr/>
        </p:nvSpPr>
        <p:spPr>
          <a:xfrm>
            <a:off x="901700" y="2222500"/>
            <a:ext cx="11417300" cy="77724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marL="546425" lvl="0" indent="-546425" algn="l">
              <a:spcBef>
                <a:spcPts val="2500"/>
              </a:spcBef>
              <a:buClr>
                <a:srgbClr val="EC9B27"/>
              </a:buClr>
              <a:buSzPct val="100000"/>
              <a:buChar char="•"/>
              <a:defRPr sz="1800"/>
            </a:pPr>
            <a:r>
              <a:rPr sz="4200" b="1">
                <a:solidFill>
                  <a:srgbClr val="6DA9BF"/>
                </a:solidFill>
                <a:latin typeface="Palatino"/>
                <a:ea typeface="Palatino"/>
                <a:cs typeface="Palatino"/>
                <a:sym typeface="Palatino"/>
              </a:rPr>
              <a:t>How do we replicate this?</a:t>
            </a:r>
          </a:p>
          <a:p>
            <a:pPr marL="546425" lvl="0" indent="-546425" algn="l">
              <a:spcBef>
                <a:spcPts val="2500"/>
              </a:spcBef>
              <a:buClr>
                <a:srgbClr val="EC9B27"/>
              </a:buClr>
              <a:buSzPct val="100000"/>
              <a:buChar char="•"/>
              <a:defRPr sz="1800"/>
            </a:pPr>
            <a:r>
              <a:rPr sz="4200" b="1">
                <a:solidFill>
                  <a:srgbClr val="6DA9BF"/>
                </a:solidFill>
                <a:latin typeface="Palatino"/>
                <a:ea typeface="Palatino"/>
                <a:cs typeface="Palatino"/>
                <a:sym typeface="Palatino"/>
              </a:rPr>
              <a:t>Don Cherry, John A. MacDonald, Karla Homolka</a:t>
            </a:r>
          </a:p>
          <a:p>
            <a:pPr marL="546425" lvl="0" indent="-546425" algn="l">
              <a:spcBef>
                <a:spcPts val="2500"/>
              </a:spcBef>
              <a:buClr>
                <a:srgbClr val="EC9B27"/>
              </a:buClr>
              <a:buSzPct val="100000"/>
              <a:buChar char="•"/>
              <a:defRPr sz="1800"/>
            </a:pPr>
            <a:r>
              <a:rPr sz="4200" b="1">
                <a:solidFill>
                  <a:srgbClr val="6DA9BF"/>
                </a:solidFill>
                <a:latin typeface="Palatino"/>
                <a:ea typeface="Palatino"/>
                <a:cs typeface="Palatino"/>
                <a:sym typeface="Palatino"/>
              </a:rPr>
              <a:t>Is it meaningful to study affect with stimuli that don’t evoke affect or ambivalence?</a:t>
            </a:r>
          </a:p>
          <a:p>
            <a:pPr marL="546425" lvl="0" indent="-546425" algn="l">
              <a:spcBef>
                <a:spcPts val="2500"/>
              </a:spcBef>
              <a:buClr>
                <a:srgbClr val="EC9B27"/>
              </a:buClr>
              <a:buSzPct val="100000"/>
              <a:buChar char="•"/>
              <a:defRPr sz="1800"/>
            </a:pPr>
            <a:r>
              <a:rPr sz="4200" b="1">
                <a:solidFill>
                  <a:srgbClr val="6DA9BF"/>
                </a:solidFill>
                <a:latin typeface="Palatino"/>
                <a:ea typeface="Palatino"/>
                <a:cs typeface="Palatino"/>
                <a:sym typeface="Palatino"/>
              </a:rPr>
              <a:t>A so-called direct replication is impossible</a:t>
            </a:r>
          </a:p>
          <a:p>
            <a:pPr marL="546425" lvl="0" indent="-546425" algn="l">
              <a:spcBef>
                <a:spcPts val="2500"/>
              </a:spcBef>
              <a:buClr>
                <a:srgbClr val="EC9B27"/>
              </a:buClr>
              <a:buSzPct val="100000"/>
              <a:buChar char="•"/>
              <a:defRPr sz="1800"/>
            </a:pPr>
            <a:r>
              <a:rPr sz="4200" b="1">
                <a:solidFill>
                  <a:srgbClr val="6DA9BF"/>
                </a:solidFill>
                <a:latin typeface="Palatino"/>
                <a:ea typeface="Palatino"/>
                <a:cs typeface="Palatino"/>
                <a:sym typeface="Palatino"/>
              </a:rPr>
              <a:t>In this case, a conceptual replication is a direct replication.</a:t>
            </a:r>
            <a:br>
              <a:rPr sz="4200" b="1">
                <a:solidFill>
                  <a:srgbClr val="6DA9BF"/>
                </a:solidFill>
                <a:latin typeface="Palatino"/>
                <a:ea typeface="Palatino"/>
                <a:cs typeface="Palatino"/>
                <a:sym typeface="Palatino"/>
              </a:rPr>
            </a:br>
            <a:endParaRPr sz="4200" b="1">
              <a:solidFill>
                <a:srgbClr val="6DA9BF"/>
              </a:solidFill>
              <a:latin typeface="Palatino"/>
              <a:ea typeface="Palatino"/>
              <a:cs typeface="Palatino"/>
              <a:sym typeface="Palatino"/>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iterate>
                                    <p:tmAbs val="0"/>
                                  </p:iterate>
                                  <p:childTnLst>
                                    <p:set>
                                      <p:cBhvr>
                                        <p:cTn id="6" fill="hold"/>
                                        <p:tgtEl>
                                          <p:spTgt spid="164"/>
                                        </p:tgtEl>
                                        <p:attrNameLst>
                                          <p:attrName>style.visibility</p:attrName>
                                        </p:attrNameLst>
                                      </p:cBhvr>
                                      <p:to>
                                        <p:strVal val="visible"/>
                                      </p:to>
                                    </p:set>
                                    <p:animEffect transition="in" filter="dissolve">
                                      <p:cBhvr>
                                        <p:cTn id="7" dur="1000"/>
                                        <p:tgtEl>
                                          <p:spTgt spid="16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2" nodeType="clickEffect">
                                  <p:stCondLst>
                                    <p:cond delay="0"/>
                                  </p:stCondLst>
                                  <p:iterate>
                                    <p:tmAbs val="0"/>
                                  </p:iterate>
                                  <p:childTnLst>
                                    <p:set>
                                      <p:cBhvr>
                                        <p:cTn id="11" fill="hold"/>
                                        <p:tgtEl>
                                          <p:spTgt spid="166">
                                            <p:bg/>
                                          </p:spTgt>
                                        </p:tgtEl>
                                        <p:attrNameLst>
                                          <p:attrName>style.visibility</p:attrName>
                                        </p:attrNameLst>
                                      </p:cBhvr>
                                      <p:to>
                                        <p:strVal val="visible"/>
                                      </p:to>
                                    </p:set>
                                    <p:animEffect transition="in" filter="dissolve">
                                      <p:cBhvr>
                                        <p:cTn id="12" dur="1000"/>
                                        <p:tgtEl>
                                          <p:spTgt spid="166">
                                            <p:bg/>
                                          </p:spTgt>
                                        </p:tgtEl>
                                      </p:cBhvr>
                                    </p:animEffect>
                                  </p:childTnLst>
                                </p:cTn>
                              </p:par>
                              <p:par>
                                <p:cTn id="13" presetID="9" presetClass="entr" presetSubtype="0" fill="hold" grpId="2">
                                  <p:stCondLst>
                                    <p:cond delay="0"/>
                                  </p:stCondLst>
                                  <p:iterate>
                                    <p:tmAbs val="0"/>
                                  </p:iterate>
                                  <p:childTnLst>
                                    <p:set>
                                      <p:cBhvr>
                                        <p:cTn id="14" fill="hold"/>
                                        <p:tgtEl>
                                          <p:spTgt spid="166">
                                            <p:txEl>
                                              <p:pRg st="0" end="0"/>
                                            </p:txEl>
                                          </p:spTgt>
                                        </p:tgtEl>
                                        <p:attrNameLst>
                                          <p:attrName>style.visibility</p:attrName>
                                        </p:attrNameLst>
                                      </p:cBhvr>
                                      <p:to>
                                        <p:strVal val="visible"/>
                                      </p:to>
                                    </p:set>
                                    <p:animEffect transition="in" filter="dissolve">
                                      <p:cBhvr>
                                        <p:cTn id="15" dur="1000"/>
                                        <p:tgtEl>
                                          <p:spTgt spid="16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2" nodeType="clickEffect">
                                  <p:stCondLst>
                                    <p:cond delay="0"/>
                                  </p:stCondLst>
                                  <p:iterate>
                                    <p:tmAbs val="0"/>
                                  </p:iterate>
                                  <p:childTnLst>
                                    <p:set>
                                      <p:cBhvr>
                                        <p:cTn id="19" fill="hold"/>
                                        <p:tgtEl>
                                          <p:spTgt spid="166">
                                            <p:txEl>
                                              <p:pRg st="1" end="1"/>
                                            </p:txEl>
                                          </p:spTgt>
                                        </p:tgtEl>
                                        <p:attrNameLst>
                                          <p:attrName>style.visibility</p:attrName>
                                        </p:attrNameLst>
                                      </p:cBhvr>
                                      <p:to>
                                        <p:strVal val="visible"/>
                                      </p:to>
                                    </p:set>
                                    <p:animEffect transition="in" filter="dissolve">
                                      <p:cBhvr>
                                        <p:cTn id="20" dur="1000"/>
                                        <p:tgtEl>
                                          <p:spTgt spid="166">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2" nodeType="clickEffect">
                                  <p:stCondLst>
                                    <p:cond delay="0"/>
                                  </p:stCondLst>
                                  <p:iterate>
                                    <p:tmAbs val="0"/>
                                  </p:iterate>
                                  <p:childTnLst>
                                    <p:set>
                                      <p:cBhvr>
                                        <p:cTn id="24" fill="hold"/>
                                        <p:tgtEl>
                                          <p:spTgt spid="166">
                                            <p:txEl>
                                              <p:pRg st="2" end="2"/>
                                            </p:txEl>
                                          </p:spTgt>
                                        </p:tgtEl>
                                        <p:attrNameLst>
                                          <p:attrName>style.visibility</p:attrName>
                                        </p:attrNameLst>
                                      </p:cBhvr>
                                      <p:to>
                                        <p:strVal val="visible"/>
                                      </p:to>
                                    </p:set>
                                    <p:animEffect transition="in" filter="dissolve">
                                      <p:cBhvr>
                                        <p:cTn id="25" dur="1000"/>
                                        <p:tgtEl>
                                          <p:spTgt spid="166">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2" nodeType="clickEffect">
                                  <p:stCondLst>
                                    <p:cond delay="0"/>
                                  </p:stCondLst>
                                  <p:iterate>
                                    <p:tmAbs val="0"/>
                                  </p:iterate>
                                  <p:childTnLst>
                                    <p:set>
                                      <p:cBhvr>
                                        <p:cTn id="29" fill="hold"/>
                                        <p:tgtEl>
                                          <p:spTgt spid="166">
                                            <p:txEl>
                                              <p:pRg st="3" end="3"/>
                                            </p:txEl>
                                          </p:spTgt>
                                        </p:tgtEl>
                                        <p:attrNameLst>
                                          <p:attrName>style.visibility</p:attrName>
                                        </p:attrNameLst>
                                      </p:cBhvr>
                                      <p:to>
                                        <p:strVal val="visible"/>
                                      </p:to>
                                    </p:set>
                                    <p:animEffect transition="in" filter="dissolve">
                                      <p:cBhvr>
                                        <p:cTn id="30" dur="1000"/>
                                        <p:tgtEl>
                                          <p:spTgt spid="16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2" nodeType="clickEffect">
                                  <p:stCondLst>
                                    <p:cond delay="0"/>
                                  </p:stCondLst>
                                  <p:iterate>
                                    <p:tmAbs val="0"/>
                                  </p:iterate>
                                  <p:childTnLst>
                                    <p:set>
                                      <p:cBhvr>
                                        <p:cTn id="34" fill="hold"/>
                                        <p:tgtEl>
                                          <p:spTgt spid="166">
                                            <p:txEl>
                                              <p:pRg st="4" end="4"/>
                                            </p:txEl>
                                          </p:spTgt>
                                        </p:tgtEl>
                                        <p:attrNameLst>
                                          <p:attrName>style.visibility</p:attrName>
                                        </p:attrNameLst>
                                      </p:cBhvr>
                                      <p:to>
                                        <p:strVal val="visible"/>
                                      </p:to>
                                    </p:set>
                                    <p:animEffect transition="in" filter="dissolve">
                                      <p:cBhvr>
                                        <p:cTn id="35" dur="1000"/>
                                        <p:tgtEl>
                                          <p:spTgt spid="166">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2" nodeType="clickEffect">
                                  <p:stCondLst>
                                    <p:cond delay="0"/>
                                  </p:stCondLst>
                                  <p:iterate>
                                    <p:tmAbs val="0"/>
                                  </p:iterate>
                                  <p:childTnLst>
                                    <p:set>
                                      <p:cBhvr>
                                        <p:cTn id="39" fill="hold"/>
                                        <p:tgtEl>
                                          <p:spTgt spid="166">
                                            <p:txEl>
                                              <p:pRg st="5" end="5"/>
                                            </p:txEl>
                                          </p:spTgt>
                                        </p:tgtEl>
                                        <p:attrNameLst>
                                          <p:attrName>style.visibility</p:attrName>
                                        </p:attrNameLst>
                                      </p:cBhvr>
                                      <p:to>
                                        <p:strVal val="visible"/>
                                      </p:to>
                                    </p:set>
                                    <p:animEffect transition="in" filter="dissolve">
                                      <p:cBhvr>
                                        <p:cTn id="40" dur="1000"/>
                                        <p:tgtEl>
                                          <p:spTgt spid="16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1" animBg="1" advAuto="0"/>
      <p:bldP spid="166" grpId="2" build="p" bldLvl="5"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 name="droppedImage.png"/>
          <p:cNvPicPr/>
          <p:nvPr/>
        </p:nvPicPr>
        <p:blipFill>
          <a:blip r:embed="rId2" cstate="print">
            <a:extLst/>
          </a:blip>
          <a:stretch>
            <a:fillRect/>
          </a:stretch>
        </p:blipFill>
        <p:spPr>
          <a:xfrm>
            <a:off x="6743700" y="1485900"/>
            <a:ext cx="5406768" cy="4546600"/>
          </a:xfrm>
          <a:prstGeom prst="rect">
            <a:avLst/>
          </a:prstGeom>
          <a:ln w="12700">
            <a:miter lim="400000"/>
          </a:ln>
        </p:spPr>
      </p:pic>
      <p:sp>
        <p:nvSpPr>
          <p:cNvPr id="156" name="Shape 156"/>
          <p:cNvSpPr>
            <a:spLocks noGrp="1"/>
          </p:cNvSpPr>
          <p:nvPr>
            <p:ph type="title"/>
          </p:nvPr>
        </p:nvSpPr>
        <p:spPr>
          <a:prstGeom prst="rect">
            <a:avLst/>
          </a:prstGeom>
        </p:spPr>
        <p:txBody>
          <a:bodyPr/>
          <a:lstStyle/>
          <a:p>
            <a:pPr lvl="0"/>
            <a:endParaRPr/>
          </a:p>
        </p:txBody>
      </p:sp>
      <p:pic>
        <p:nvPicPr>
          <p:cNvPr id="157" name="droppedImage.png"/>
          <p:cNvPicPr/>
          <p:nvPr/>
        </p:nvPicPr>
        <p:blipFill>
          <a:blip r:embed="rId3" cstate="print">
            <a:extLst/>
          </a:blip>
          <a:stretch>
            <a:fillRect/>
          </a:stretch>
        </p:blipFill>
        <p:spPr>
          <a:xfrm>
            <a:off x="647700" y="1752600"/>
            <a:ext cx="5291897" cy="4318000"/>
          </a:xfrm>
          <a:prstGeom prst="rect">
            <a:avLst/>
          </a:prstGeom>
          <a:ln w="12700">
            <a:miter lim="400000"/>
          </a:ln>
        </p:spPr>
      </p:pic>
      <p:sp>
        <p:nvSpPr>
          <p:cNvPr id="158" name="Shape 158"/>
          <p:cNvSpPr/>
          <p:nvPr/>
        </p:nvSpPr>
        <p:spPr>
          <a:xfrm>
            <a:off x="725710" y="8996139"/>
            <a:ext cx="11811001" cy="49892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2400">
                <a:solidFill>
                  <a:srgbClr val="868686"/>
                </a:solidFill>
                <a:latin typeface="+mn-lt"/>
                <a:ea typeface="+mn-ea"/>
                <a:cs typeface="+mn-cs"/>
                <a:sym typeface="Futura"/>
              </a:defRPr>
            </a:lvl1pPr>
          </a:lstStyle>
          <a:p>
            <a:pPr lvl="0">
              <a:defRPr sz="1800">
                <a:solidFill>
                  <a:srgbClr val="000000"/>
                </a:solidFill>
              </a:defRPr>
            </a:pPr>
            <a:r>
              <a:rPr sz="2400">
                <a:solidFill>
                  <a:srgbClr val="868686"/>
                </a:solidFill>
              </a:rPr>
              <a:t>Cunningham, Van Bavel, &amp; Johnsen, 2008, PS </a:t>
            </a:r>
          </a:p>
        </p:txBody>
      </p:sp>
      <p:grpSp>
        <p:nvGrpSpPr>
          <p:cNvPr id="161" name="Group 161"/>
          <p:cNvGrpSpPr/>
          <p:nvPr/>
        </p:nvGrpSpPr>
        <p:grpSpPr>
          <a:xfrm>
            <a:off x="1562100" y="6121400"/>
            <a:ext cx="9880600" cy="3098800"/>
            <a:chOff x="-215900" y="-139700"/>
            <a:chExt cx="9880600" cy="3098800"/>
          </a:xfrm>
        </p:grpSpPr>
        <p:pic>
          <p:nvPicPr>
            <p:cNvPr id="160" name="droppedImage.png"/>
            <p:cNvPicPr/>
            <p:nvPr/>
          </p:nvPicPr>
          <p:blipFill>
            <a:blip r:embed="rId4" cstate="print">
              <a:extLst/>
            </a:blip>
            <a:stretch>
              <a:fillRect/>
            </a:stretch>
          </p:blipFill>
          <p:spPr>
            <a:xfrm>
              <a:off x="0" y="0"/>
              <a:ext cx="9448800" cy="2540000"/>
            </a:xfrm>
            <a:prstGeom prst="rect">
              <a:avLst/>
            </a:prstGeom>
            <a:ln>
              <a:noFill/>
            </a:ln>
            <a:effectLst/>
          </p:spPr>
        </p:pic>
        <p:pic>
          <p:nvPicPr>
            <p:cNvPr id="159" name="Picture 158"/>
            <p:cNvPicPr/>
            <p:nvPr/>
          </p:nvPicPr>
          <p:blipFill>
            <a:blip r:embed="rId5" cstate="print">
              <a:extLst/>
            </a:blip>
            <a:stretch>
              <a:fillRect/>
            </a:stretch>
          </p:blipFill>
          <p:spPr>
            <a:xfrm>
              <a:off x="-215900" y="-139700"/>
              <a:ext cx="9880600" cy="3098800"/>
            </a:xfrm>
            <a:prstGeom prst="rect">
              <a:avLst/>
            </a:prstGeom>
            <a:effectLst/>
          </p:spPr>
        </p:pic>
      </p:grpSp>
      <p:sp>
        <p:nvSpPr>
          <p:cNvPr id="162" name="Shape 162"/>
          <p:cNvSpPr/>
          <p:nvPr/>
        </p:nvSpPr>
        <p:spPr>
          <a:xfrm>
            <a:off x="-25400" y="-38100"/>
            <a:ext cx="13068300" cy="1752600"/>
          </a:xfrm>
          <a:prstGeom prst="rect">
            <a:avLst/>
          </a:prstGeom>
          <a:solidFill>
            <a:srgbClr val="6DA9BF"/>
          </a:solidFill>
          <a:ln w="12700">
            <a:miter lim="400000"/>
          </a:ln>
          <a:extLst>
            <a:ext uri="{C572A759-6A51-4108-AA02-DFA0A04FC94B}">
              <ma14:wrappingTextBoxFlag xmlns="" xmlns:ma14="http://schemas.microsoft.com/office/mac/drawingml/2011/main" val="1"/>
            </a:ext>
          </a:extLst>
        </p:spPr>
        <p:txBody>
          <a:bodyPr lIns="0" tIns="0" rIns="0" bIns="0" anchor="ctr"/>
          <a:lstStyle/>
          <a:p>
            <a:pPr lvl="0" algn="l">
              <a:defRPr sz="1800"/>
            </a:pPr>
            <a:r>
              <a:rPr sz="7900">
                <a:solidFill>
                  <a:srgbClr val="FFFFFF"/>
                </a:solidFill>
                <a:latin typeface="+mn-lt"/>
                <a:ea typeface="+mn-ea"/>
                <a:cs typeface="+mn-cs"/>
                <a:sym typeface="Futura"/>
              </a:rPr>
              <a:t> Don Cherry Problem</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2" nodeType="clickEffect">
                                  <p:stCondLst>
                                    <p:cond delay="0"/>
                                  </p:stCondLst>
                                  <p:iterate>
                                    <p:tmAbs val="0"/>
                                  </p:iterate>
                                  <p:childTnLst>
                                    <p:set>
                                      <p:cBhvr>
                                        <p:cTn id="10" fill="hold"/>
                                        <p:tgtEl>
                                          <p:spTgt spid="155"/>
                                        </p:tgtEl>
                                        <p:attrNameLst>
                                          <p:attrName>style.visibility</p:attrName>
                                        </p:attrNameLst>
                                      </p:cBhvr>
                                      <p:to>
                                        <p:strVal val="visible"/>
                                      </p:to>
                                    </p:set>
                                    <p:animEffect transition="in" filter="fade">
                                      <p:cBhvr>
                                        <p:cTn id="11" dur="10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2" animBg="1" advAuto="0"/>
      <p:bldP spid="157" grpId="1"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Shape 85"/>
          <p:cNvSpPr/>
          <p:nvPr/>
        </p:nvSpPr>
        <p:spPr>
          <a:xfrm>
            <a:off x="901700" y="2222500"/>
            <a:ext cx="11417300" cy="77724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marL="546425" lvl="0" indent="-546425" algn="l">
              <a:spcBef>
                <a:spcPts val="2500"/>
              </a:spcBef>
              <a:buClr>
                <a:srgbClr val="EC9B27"/>
              </a:buClr>
              <a:buSzPct val="100000"/>
              <a:buChar char="•"/>
              <a:defRPr sz="1800"/>
            </a:pPr>
            <a:r>
              <a:rPr sz="4200" b="1">
                <a:solidFill>
                  <a:srgbClr val="6DA9BF"/>
                </a:solidFill>
                <a:latin typeface="Palatino"/>
                <a:ea typeface="Palatino"/>
                <a:cs typeface="Palatino"/>
                <a:sym typeface="Palatino"/>
              </a:rPr>
              <a:t>But…correlation between original effect size and replication effect size (</a:t>
            </a:r>
            <a:r>
              <a:rPr sz="4200" b="1">
                <a:latin typeface="Palatino"/>
                <a:ea typeface="Palatino"/>
                <a:cs typeface="Palatino"/>
                <a:sym typeface="Palatino"/>
              </a:rPr>
              <a:t>r = .51</a:t>
            </a:r>
            <a:r>
              <a:rPr sz="4200" b="1">
                <a:solidFill>
                  <a:srgbClr val="6DA9BF"/>
                </a:solidFill>
                <a:latin typeface="Palatino"/>
                <a:ea typeface="Palatino"/>
                <a:cs typeface="Palatino"/>
                <a:sym typeface="Palatino"/>
              </a:rPr>
              <a:t>)</a:t>
            </a:r>
          </a:p>
          <a:p>
            <a:pPr marL="863925" lvl="1" indent="-546425" algn="l">
              <a:spcBef>
                <a:spcPts val="2500"/>
              </a:spcBef>
              <a:buClr>
                <a:srgbClr val="EC9B27"/>
              </a:buClr>
              <a:buSzPct val="100000"/>
              <a:buChar char="•"/>
              <a:defRPr sz="1800"/>
            </a:pPr>
            <a:r>
              <a:rPr sz="4200" b="1">
                <a:solidFill>
                  <a:srgbClr val="6DA9BF"/>
                </a:solidFill>
                <a:latin typeface="Palatino"/>
                <a:ea typeface="Palatino"/>
                <a:cs typeface="Palatino"/>
                <a:sym typeface="Palatino"/>
              </a:rPr>
              <a:t>…approximately ten years later…</a:t>
            </a:r>
          </a:p>
          <a:p>
            <a:pPr marL="1308425" lvl="2" indent="-546425" algn="l">
              <a:spcBef>
                <a:spcPts val="2500"/>
              </a:spcBef>
              <a:buClr>
                <a:srgbClr val="EC9B27"/>
              </a:buClr>
              <a:buSzPct val="100000"/>
              <a:buChar char="•"/>
              <a:defRPr sz="1800"/>
            </a:pPr>
            <a:r>
              <a:rPr sz="4200" b="1">
                <a:solidFill>
                  <a:srgbClr val="6DA9BF"/>
                </a:solidFill>
                <a:latin typeface="Palatino"/>
                <a:ea typeface="Palatino"/>
                <a:cs typeface="Palatino"/>
                <a:sym typeface="Palatino"/>
              </a:rPr>
              <a:t>…in a different sample.</a:t>
            </a:r>
          </a:p>
          <a:p>
            <a:pPr marL="546425" lvl="0" indent="-546425" algn="l">
              <a:spcBef>
                <a:spcPts val="2500"/>
              </a:spcBef>
              <a:buClr>
                <a:srgbClr val="EC9B27"/>
              </a:buClr>
              <a:buSzPct val="100000"/>
              <a:buChar char="•"/>
              <a:defRPr sz="1800"/>
            </a:pPr>
            <a:endParaRPr sz="4200">
              <a:solidFill>
                <a:srgbClr val="6DA9BF"/>
              </a:solidFill>
              <a:latin typeface="Palatino"/>
              <a:ea typeface="Palatino"/>
              <a:cs typeface="Palatino"/>
              <a:sym typeface="Palatino"/>
            </a:endParaRPr>
          </a:p>
        </p:txBody>
      </p:sp>
      <p:sp>
        <p:nvSpPr>
          <p:cNvPr id="86" name="Shape 86"/>
          <p:cNvSpPr>
            <a:spLocks noGrp="1"/>
          </p:cNvSpPr>
          <p:nvPr>
            <p:ph type="title"/>
          </p:nvPr>
        </p:nvSpPr>
        <p:spPr>
          <a:prstGeom prst="rect">
            <a:avLst/>
          </a:prstGeom>
        </p:spPr>
        <p:txBody>
          <a:bodyPr/>
          <a:lstStyle/>
          <a:p>
            <a:pPr lvl="0" algn="l">
              <a:defRPr sz="1800">
                <a:solidFill>
                  <a:srgbClr val="000000"/>
                </a:solidFill>
              </a:defRPr>
            </a:pPr>
            <a:r>
              <a:rPr sz="7900">
                <a:solidFill>
                  <a:srgbClr val="FFFFFF"/>
                </a:solidFill>
              </a:rPr>
              <a:t> The </a:t>
            </a:r>
            <a:r>
              <a:rPr sz="7900"/>
              <a:t>Reproducibility</a:t>
            </a:r>
            <a:r>
              <a:rPr sz="7900">
                <a:solidFill>
                  <a:srgbClr val="FFFFFF"/>
                </a:solidFill>
              </a:rPr>
              <a:t> Project</a:t>
            </a:r>
          </a:p>
        </p:txBody>
      </p:sp>
      <p:sp>
        <p:nvSpPr>
          <p:cNvPr id="87" name="Shape 87"/>
          <p:cNvSpPr/>
          <p:nvPr/>
        </p:nvSpPr>
        <p:spPr>
          <a:xfrm>
            <a:off x="1686191" y="7290936"/>
            <a:ext cx="9632418" cy="1397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lvl="0">
              <a:defRPr sz="1800"/>
            </a:pPr>
            <a:r>
              <a:rPr sz="4200" b="1"/>
              <a:t>TAKE HOME: The field of psychology is </a:t>
            </a:r>
          </a:p>
          <a:p>
            <a:pPr lvl="0">
              <a:defRPr sz="1800"/>
            </a:pPr>
            <a:r>
              <a:rPr sz="4200" b="1"/>
              <a:t>about as robust as your personality</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iterate>
                                    <p:tmAbs val="0"/>
                                  </p:iterate>
                                  <p:childTnLst>
                                    <p:set>
                                      <p:cBhvr>
                                        <p:cTn id="6" fill="hold"/>
                                        <p:tgtEl>
                                          <p:spTgt spid="85">
                                            <p:bg/>
                                          </p:spTgt>
                                        </p:tgtEl>
                                        <p:attrNameLst>
                                          <p:attrName>style.visibility</p:attrName>
                                        </p:attrNameLst>
                                      </p:cBhvr>
                                      <p:to>
                                        <p:strVal val="visible"/>
                                      </p:to>
                                    </p:set>
                                    <p:animEffect transition="in" filter="dissolve">
                                      <p:cBhvr>
                                        <p:cTn id="7" dur="1000"/>
                                        <p:tgtEl>
                                          <p:spTgt spid="85">
                                            <p:bg/>
                                          </p:spTgt>
                                        </p:tgtEl>
                                      </p:cBhvr>
                                    </p:animEffect>
                                  </p:childTnLst>
                                </p:cTn>
                              </p:par>
                              <p:par>
                                <p:cTn id="8" presetID="9" presetClass="entr" presetSubtype="0" fill="hold" grpId="0">
                                  <p:stCondLst>
                                    <p:cond delay="0"/>
                                  </p:stCondLst>
                                  <p:iterate>
                                    <p:tmAbs val="0"/>
                                  </p:iterate>
                                  <p:childTnLst>
                                    <p:set>
                                      <p:cBhvr>
                                        <p:cTn id="9" fill="hold"/>
                                        <p:tgtEl>
                                          <p:spTgt spid="85">
                                            <p:txEl>
                                              <p:pRg st="0" end="0"/>
                                            </p:txEl>
                                          </p:spTgt>
                                        </p:tgtEl>
                                        <p:attrNameLst>
                                          <p:attrName>style.visibility</p:attrName>
                                        </p:attrNameLst>
                                      </p:cBhvr>
                                      <p:to>
                                        <p:strVal val="visible"/>
                                      </p:to>
                                    </p:set>
                                    <p:animEffect transition="in" filter="dissolve">
                                      <p:cBhvr>
                                        <p:cTn id="10" dur="1000"/>
                                        <p:tgtEl>
                                          <p:spTgt spid="8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iterate>
                                    <p:tmAbs val="0"/>
                                  </p:iterate>
                                  <p:childTnLst>
                                    <p:set>
                                      <p:cBhvr>
                                        <p:cTn id="14" fill="hold"/>
                                        <p:tgtEl>
                                          <p:spTgt spid="85">
                                            <p:txEl>
                                              <p:pRg st="1" end="1"/>
                                            </p:txEl>
                                          </p:spTgt>
                                        </p:tgtEl>
                                        <p:attrNameLst>
                                          <p:attrName>style.visibility</p:attrName>
                                        </p:attrNameLst>
                                      </p:cBhvr>
                                      <p:to>
                                        <p:strVal val="visible"/>
                                      </p:to>
                                    </p:set>
                                    <p:animEffect transition="in" filter="dissolve">
                                      <p:cBhvr>
                                        <p:cTn id="15" dur="1000"/>
                                        <p:tgtEl>
                                          <p:spTgt spid="8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iterate>
                                    <p:tmAbs val="0"/>
                                  </p:iterate>
                                  <p:childTnLst>
                                    <p:set>
                                      <p:cBhvr>
                                        <p:cTn id="19" fill="hold"/>
                                        <p:tgtEl>
                                          <p:spTgt spid="85">
                                            <p:txEl>
                                              <p:pRg st="2" end="2"/>
                                            </p:txEl>
                                          </p:spTgt>
                                        </p:tgtEl>
                                        <p:attrNameLst>
                                          <p:attrName>style.visibility</p:attrName>
                                        </p:attrNameLst>
                                      </p:cBhvr>
                                      <p:to>
                                        <p:strVal val="visible"/>
                                      </p:to>
                                    </p:set>
                                    <p:animEffect transition="in" filter="dissolve">
                                      <p:cBhvr>
                                        <p:cTn id="20" dur="1000"/>
                                        <p:tgtEl>
                                          <p:spTgt spid="8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iterate>
                                    <p:tmAbs val="0"/>
                                  </p:iterate>
                                  <p:childTnLst>
                                    <p:set>
                                      <p:cBhvr>
                                        <p:cTn id="24" fill="hold"/>
                                        <p:tgtEl>
                                          <p:spTgt spid="85">
                                            <p:txEl>
                                              <p:pRg st="3" end="3"/>
                                            </p:txEl>
                                          </p:spTgt>
                                        </p:tgtEl>
                                        <p:attrNameLst>
                                          <p:attrName>style.visibility</p:attrName>
                                        </p:attrNameLst>
                                      </p:cBhvr>
                                      <p:to>
                                        <p:strVal val="visible"/>
                                      </p:to>
                                    </p:set>
                                    <p:animEffect transition="in" filter="dissolve">
                                      <p:cBhvr>
                                        <p:cTn id="25" dur="1000"/>
                                        <p:tgtEl>
                                          <p:spTgt spid="85">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iterate>
                                    <p:tmAbs val="0"/>
                                  </p:iterate>
                                  <p:childTnLst>
                                    <p:set>
                                      <p:cBhvr>
                                        <p:cTn id="29" fill="hold"/>
                                        <p:tgtEl>
                                          <p:spTgt spid="85">
                                            <p:txEl>
                                              <p:charRg st="140" end="140"/>
                                            </p:txEl>
                                          </p:spTgt>
                                        </p:tgtEl>
                                        <p:attrNameLst>
                                          <p:attrName>style.visibility</p:attrName>
                                        </p:attrNameLst>
                                      </p:cBhvr>
                                      <p:to>
                                        <p:strVal val="visible"/>
                                      </p:to>
                                    </p:set>
                                    <p:animEffect transition="in" filter="dissolve">
                                      <p:cBhvr>
                                        <p:cTn id="30" dur="1000"/>
                                        <p:tgtEl>
                                          <p:spTgt spid="85">
                                            <p:txEl>
                                              <p:charRg st="140" end="14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build="p" bldLvl="5"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69"/>
          <p:cNvSpPr/>
          <p:nvPr/>
        </p:nvSpPr>
        <p:spPr>
          <a:xfrm>
            <a:off x="901700" y="2222500"/>
            <a:ext cx="11417300" cy="77724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marL="546425" lvl="0" indent="-546425" algn="l">
              <a:spcBef>
                <a:spcPts val="2500"/>
              </a:spcBef>
              <a:buClr>
                <a:srgbClr val="EC9B27"/>
              </a:buClr>
              <a:buSzPct val="100000"/>
              <a:buChar char="•"/>
              <a:defRPr sz="1800"/>
            </a:pPr>
            <a:r>
              <a:rPr sz="4200" b="1">
                <a:solidFill>
                  <a:srgbClr val="6DA9BF"/>
                </a:solidFill>
                <a:latin typeface="Palatino"/>
                <a:ea typeface="Palatino"/>
                <a:cs typeface="Palatino"/>
                <a:sym typeface="Palatino"/>
              </a:rPr>
              <a:t>Selected 100 studies in top journals</a:t>
            </a:r>
          </a:p>
          <a:p>
            <a:pPr marL="546425" lvl="0" indent="-546425" algn="l">
              <a:spcBef>
                <a:spcPts val="2500"/>
              </a:spcBef>
              <a:buClr>
                <a:srgbClr val="EC9B27"/>
              </a:buClr>
              <a:buSzPct val="100000"/>
              <a:buChar char="•"/>
              <a:defRPr sz="1800"/>
            </a:pPr>
            <a:r>
              <a:rPr sz="4200" b="1">
                <a:solidFill>
                  <a:srgbClr val="6DA9BF"/>
                </a:solidFill>
                <a:latin typeface="Palatino"/>
                <a:ea typeface="Palatino"/>
                <a:cs typeface="Palatino"/>
                <a:sym typeface="Palatino"/>
              </a:rPr>
              <a:t>Assigned 270 researchers to conduct direct replications</a:t>
            </a:r>
          </a:p>
          <a:p>
            <a:pPr marL="546425" lvl="0" indent="-546425" algn="l">
              <a:spcBef>
                <a:spcPts val="2500"/>
              </a:spcBef>
              <a:buClr>
                <a:srgbClr val="EC9B27"/>
              </a:buClr>
              <a:buSzPct val="100000"/>
              <a:buChar char="•"/>
              <a:defRPr sz="1800"/>
            </a:pPr>
            <a:endParaRPr sz="4200">
              <a:solidFill>
                <a:srgbClr val="6DA9BF"/>
              </a:solidFill>
              <a:latin typeface="Palatino"/>
              <a:ea typeface="Palatino"/>
              <a:cs typeface="Palatino"/>
              <a:sym typeface="Palatino"/>
            </a:endParaRPr>
          </a:p>
        </p:txBody>
      </p:sp>
      <p:sp>
        <p:nvSpPr>
          <p:cNvPr id="70" name="Shape 70"/>
          <p:cNvSpPr>
            <a:spLocks noGrp="1"/>
          </p:cNvSpPr>
          <p:nvPr>
            <p:ph type="title"/>
          </p:nvPr>
        </p:nvSpPr>
        <p:spPr>
          <a:prstGeom prst="rect">
            <a:avLst/>
          </a:prstGeom>
        </p:spPr>
        <p:txBody>
          <a:bodyPr/>
          <a:lstStyle/>
          <a:p>
            <a:pPr lvl="0" algn="l">
              <a:defRPr sz="1800">
                <a:solidFill>
                  <a:srgbClr val="000000"/>
                </a:solidFill>
              </a:defRPr>
            </a:pPr>
            <a:r>
              <a:rPr sz="7200">
                <a:solidFill>
                  <a:srgbClr val="FFFFFF"/>
                </a:solidFill>
              </a:rPr>
              <a:t> The </a:t>
            </a:r>
            <a:r>
              <a:rPr sz="7200"/>
              <a:t>Reproducibility</a:t>
            </a:r>
            <a:r>
              <a:rPr sz="7200">
                <a:solidFill>
                  <a:srgbClr val="FFFFFF"/>
                </a:solidFill>
              </a:rPr>
              <a:t> Project</a:t>
            </a:r>
          </a:p>
        </p:txBody>
      </p:sp>
      <p:pic>
        <p:nvPicPr>
          <p:cNvPr id="71" name="pasted-image.png"/>
          <p:cNvPicPr/>
          <p:nvPr/>
        </p:nvPicPr>
        <p:blipFill>
          <a:blip r:embed="rId3" cstate="print">
            <a:extLst/>
          </a:blip>
          <a:stretch>
            <a:fillRect/>
          </a:stretch>
        </p:blipFill>
        <p:spPr>
          <a:xfrm>
            <a:off x="942737" y="5302280"/>
            <a:ext cx="3810001" cy="3238501"/>
          </a:xfrm>
          <a:prstGeom prst="rect">
            <a:avLst/>
          </a:prstGeom>
          <a:ln w="25400">
            <a:miter lim="400000"/>
          </a:ln>
          <a:effectLst>
            <a:reflection stA="50000" endPos="40000" dir="5400000" sy="-100000" algn="bl" rotWithShape="0"/>
          </a:effectLst>
        </p:spPr>
      </p:pic>
      <p:pic>
        <p:nvPicPr>
          <p:cNvPr id="72" name="pasted-image.png"/>
          <p:cNvPicPr/>
          <p:nvPr/>
        </p:nvPicPr>
        <p:blipFill>
          <a:blip r:embed="rId4" cstate="print">
            <a:extLst/>
          </a:blip>
          <a:stretch>
            <a:fillRect/>
          </a:stretch>
        </p:blipFill>
        <p:spPr>
          <a:xfrm>
            <a:off x="5352575" y="4898799"/>
            <a:ext cx="6798555" cy="4849636"/>
          </a:xfrm>
          <a:prstGeom prst="rect">
            <a:avLst/>
          </a:prstGeom>
          <a:ln w="12700">
            <a:miter lim="400000"/>
          </a:ln>
        </p:spPr>
      </p:pic>
    </p:spTree>
  </p:cSld>
  <p:clrMapOvr>
    <a:masterClrMapping/>
  </p:clrMapOvr>
  <p:transition spd="med"/>
  <p:timing>
    <p:tnLst>
      <p:par>
        <p:cTn id="1" dur="indefinite" restart="never" fill="hold"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Shape 76"/>
          <p:cNvSpPr>
            <a:spLocks noGrp="1"/>
          </p:cNvSpPr>
          <p:nvPr>
            <p:ph type="title"/>
          </p:nvPr>
        </p:nvSpPr>
        <p:spPr>
          <a:prstGeom prst="rect">
            <a:avLst/>
          </a:prstGeom>
        </p:spPr>
        <p:txBody>
          <a:bodyPr/>
          <a:lstStyle/>
          <a:p>
            <a:pPr lvl="0" algn="l">
              <a:defRPr sz="1800">
                <a:solidFill>
                  <a:srgbClr val="000000"/>
                </a:solidFill>
              </a:defRPr>
            </a:pPr>
            <a:r>
              <a:rPr sz="7200">
                <a:solidFill>
                  <a:srgbClr val="FFFFFF"/>
                </a:solidFill>
              </a:rPr>
              <a:t> The </a:t>
            </a:r>
            <a:r>
              <a:rPr sz="7200"/>
              <a:t>Reproducibility</a:t>
            </a:r>
            <a:r>
              <a:rPr sz="7200">
                <a:solidFill>
                  <a:srgbClr val="FFFFFF"/>
                </a:solidFill>
              </a:rPr>
              <a:t> Project</a:t>
            </a:r>
          </a:p>
        </p:txBody>
      </p:sp>
      <p:pic>
        <p:nvPicPr>
          <p:cNvPr id="77" name="pasted-image.png"/>
          <p:cNvPicPr/>
          <p:nvPr/>
        </p:nvPicPr>
        <p:blipFill>
          <a:blip r:embed="rId3" cstate="print">
            <a:extLst/>
          </a:blip>
          <a:stretch>
            <a:fillRect/>
          </a:stretch>
        </p:blipFill>
        <p:spPr>
          <a:xfrm>
            <a:off x="747066" y="1896063"/>
            <a:ext cx="9722450" cy="7711671"/>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Shape 79"/>
          <p:cNvSpPr/>
          <p:nvPr/>
        </p:nvSpPr>
        <p:spPr>
          <a:xfrm>
            <a:off x="6276957" y="2145497"/>
            <a:ext cx="5858345" cy="77724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lvl="0">
              <a:spcBef>
                <a:spcPts val="2500"/>
              </a:spcBef>
              <a:defRPr sz="1800"/>
            </a:pPr>
            <a:r>
              <a:rPr sz="4200" b="1">
                <a:solidFill>
                  <a:srgbClr val="6DA9BF"/>
                </a:solidFill>
                <a:latin typeface="Palatino"/>
                <a:ea typeface="Palatino"/>
                <a:cs typeface="Palatino"/>
                <a:sym typeface="Palatino"/>
              </a:rPr>
              <a:t>REPLICATION</a:t>
            </a:r>
          </a:p>
          <a:p>
            <a:pPr marL="546425" lvl="0" indent="-546425" algn="l">
              <a:spcBef>
                <a:spcPts val="2500"/>
              </a:spcBef>
              <a:buClr>
                <a:srgbClr val="EC9B27"/>
              </a:buClr>
              <a:buSzPct val="100000"/>
              <a:buChar char="•"/>
              <a:defRPr sz="1800"/>
            </a:pPr>
            <a:r>
              <a:rPr sz="4200" b="1">
                <a:solidFill>
                  <a:srgbClr val="6DA9BF"/>
                </a:solidFill>
                <a:latin typeface="Palatino"/>
                <a:ea typeface="Palatino"/>
                <a:cs typeface="Palatino"/>
                <a:sym typeface="Palatino"/>
              </a:rPr>
              <a:t>36% (</a:t>
            </a:r>
            <a:r>
              <a:rPr sz="4200" b="1" i="1">
                <a:solidFill>
                  <a:srgbClr val="6DA9BF"/>
                </a:solidFill>
                <a:latin typeface="Palatino"/>
                <a:ea typeface="Palatino"/>
                <a:cs typeface="Palatino"/>
                <a:sym typeface="Palatino"/>
              </a:rPr>
              <a:t>p</a:t>
            </a:r>
            <a:r>
              <a:rPr sz="4200" b="1">
                <a:solidFill>
                  <a:srgbClr val="6DA9BF"/>
                </a:solidFill>
                <a:latin typeface="Palatino"/>
                <a:ea typeface="Palatino"/>
                <a:cs typeface="Palatino"/>
                <a:sym typeface="Palatino"/>
              </a:rPr>
              <a:t> &lt; .05)</a:t>
            </a:r>
          </a:p>
          <a:p>
            <a:pPr marL="546425" lvl="0" indent="-546425" algn="l">
              <a:spcBef>
                <a:spcPts val="2500"/>
              </a:spcBef>
              <a:buClr>
                <a:srgbClr val="EC9B27"/>
              </a:buClr>
              <a:buSzPct val="100000"/>
              <a:buChar char="•"/>
              <a:defRPr sz="1800"/>
            </a:pPr>
            <a:r>
              <a:rPr sz="4200" b="1">
                <a:solidFill>
                  <a:srgbClr val="6DA9BF"/>
                </a:solidFill>
                <a:latin typeface="Palatino"/>
                <a:ea typeface="Palatino"/>
                <a:cs typeface="Palatino"/>
                <a:sym typeface="Palatino"/>
              </a:rPr>
              <a:t>39% (judgment)</a:t>
            </a:r>
          </a:p>
          <a:p>
            <a:pPr marL="546425" lvl="0" indent="-546425" algn="l">
              <a:spcBef>
                <a:spcPts val="2500"/>
              </a:spcBef>
              <a:buClr>
                <a:srgbClr val="EC9B27"/>
              </a:buClr>
              <a:buSzPct val="100000"/>
              <a:buChar char="•"/>
              <a:defRPr sz="1800"/>
            </a:pPr>
            <a:r>
              <a:rPr sz="4200" b="1">
                <a:solidFill>
                  <a:srgbClr val="6DA9BF"/>
                </a:solidFill>
                <a:latin typeface="Palatino"/>
                <a:ea typeface="Palatino"/>
                <a:cs typeface="Palatino"/>
                <a:sym typeface="Palatino"/>
              </a:rPr>
              <a:t>47% (within Cls)</a:t>
            </a:r>
          </a:p>
          <a:p>
            <a:pPr marL="546425" lvl="0" indent="-546425" algn="l">
              <a:spcBef>
                <a:spcPts val="2500"/>
              </a:spcBef>
              <a:buClr>
                <a:srgbClr val="EC9B27"/>
              </a:buClr>
              <a:buSzPct val="100000"/>
              <a:buChar char="•"/>
              <a:defRPr sz="1800"/>
            </a:pPr>
            <a:endParaRPr sz="4200">
              <a:solidFill>
                <a:srgbClr val="6DA9BF"/>
              </a:solidFill>
              <a:latin typeface="Palatino"/>
              <a:ea typeface="Palatino"/>
              <a:cs typeface="Palatino"/>
              <a:sym typeface="Palatino"/>
            </a:endParaRPr>
          </a:p>
        </p:txBody>
      </p:sp>
      <p:sp>
        <p:nvSpPr>
          <p:cNvPr id="80" name="Shape 80"/>
          <p:cNvSpPr>
            <a:spLocks noGrp="1"/>
          </p:cNvSpPr>
          <p:nvPr>
            <p:ph type="title"/>
          </p:nvPr>
        </p:nvSpPr>
        <p:spPr>
          <a:prstGeom prst="rect">
            <a:avLst/>
          </a:prstGeom>
        </p:spPr>
        <p:txBody>
          <a:bodyPr/>
          <a:lstStyle/>
          <a:p>
            <a:pPr lvl="0" algn="l">
              <a:defRPr sz="1800">
                <a:solidFill>
                  <a:srgbClr val="000000"/>
                </a:solidFill>
              </a:defRPr>
            </a:pPr>
            <a:r>
              <a:rPr sz="7200">
                <a:solidFill>
                  <a:srgbClr val="FFFFFF"/>
                </a:solidFill>
              </a:rPr>
              <a:t> The </a:t>
            </a:r>
            <a:r>
              <a:rPr sz="7200"/>
              <a:t>Reproducibility</a:t>
            </a:r>
            <a:r>
              <a:rPr sz="7200">
                <a:solidFill>
                  <a:srgbClr val="FFFFFF"/>
                </a:solidFill>
              </a:rPr>
              <a:t> Project</a:t>
            </a:r>
          </a:p>
        </p:txBody>
      </p:sp>
      <p:pic>
        <p:nvPicPr>
          <p:cNvPr id="81" name="pasted-image.png"/>
          <p:cNvPicPr/>
          <p:nvPr/>
        </p:nvPicPr>
        <p:blipFill>
          <a:blip r:embed="rId3" cstate="print">
            <a:extLst/>
          </a:blip>
          <a:stretch>
            <a:fillRect/>
          </a:stretch>
        </p:blipFill>
        <p:spPr>
          <a:xfrm>
            <a:off x="551877" y="2049108"/>
            <a:ext cx="5395799" cy="7446203"/>
          </a:xfrm>
          <a:prstGeom prst="rect">
            <a:avLst/>
          </a:prstGeom>
          <a:ln w="12700">
            <a:miter lim="400000"/>
          </a:ln>
        </p:spPr>
      </p:pic>
    </p:spTree>
  </p:cSld>
  <p:clrMapOvr>
    <a:masterClrMapping/>
  </p:clrMapOvr>
  <p:transition spd="med"/>
  <p:timing>
    <p:tnLst>
      <p:par>
        <p:cTn id="1" dur="indefinite" restart="never" fill="hold"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Shape 96"/>
          <p:cNvSpPr/>
          <p:nvPr/>
        </p:nvSpPr>
        <p:spPr>
          <a:xfrm>
            <a:off x="901700" y="2222500"/>
            <a:ext cx="11417300" cy="77724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marL="546425" lvl="0" indent="-546425" algn="l">
              <a:spcBef>
                <a:spcPts val="2500"/>
              </a:spcBef>
              <a:buClr>
                <a:srgbClr val="EC9B27"/>
              </a:buClr>
              <a:buSzPct val="100000"/>
              <a:buChar char="•"/>
              <a:defRPr sz="1800"/>
            </a:pPr>
            <a:r>
              <a:rPr sz="4200" b="1">
                <a:solidFill>
                  <a:srgbClr val="6DA9BF"/>
                </a:solidFill>
                <a:latin typeface="Palatino"/>
                <a:ea typeface="Palatino"/>
                <a:cs typeface="Palatino"/>
                <a:sym typeface="Palatino"/>
              </a:rPr>
              <a:t>Media coverage (NYTimes, Guardian)</a:t>
            </a:r>
          </a:p>
          <a:p>
            <a:pPr marL="546425" lvl="0" indent="-546425" algn="l">
              <a:spcBef>
                <a:spcPts val="2500"/>
              </a:spcBef>
              <a:buClr>
                <a:srgbClr val="EC9B27"/>
              </a:buClr>
              <a:buSzPct val="100000"/>
              <a:buChar char="•"/>
              <a:defRPr sz="1800"/>
            </a:pPr>
            <a:r>
              <a:rPr sz="4200" b="1">
                <a:solidFill>
                  <a:srgbClr val="6DA9BF"/>
                </a:solidFill>
                <a:latin typeface="Palatino"/>
                <a:ea typeface="Palatino"/>
                <a:cs typeface="Palatino"/>
                <a:sym typeface="Palatino"/>
              </a:rPr>
              <a:t>Policy implications (NRA, Climate change)</a:t>
            </a:r>
          </a:p>
          <a:p>
            <a:pPr marL="546425" lvl="0" indent="-546425" algn="l">
              <a:spcBef>
                <a:spcPts val="2500"/>
              </a:spcBef>
              <a:buClr>
                <a:srgbClr val="EC9B27"/>
              </a:buClr>
              <a:buSzPct val="100000"/>
              <a:buChar char="•"/>
              <a:defRPr sz="1800"/>
            </a:pPr>
            <a:endParaRPr sz="4200">
              <a:solidFill>
                <a:srgbClr val="6DA9BF"/>
              </a:solidFill>
              <a:latin typeface="Palatino"/>
              <a:ea typeface="Palatino"/>
              <a:cs typeface="Palatino"/>
              <a:sym typeface="Palatino"/>
            </a:endParaRPr>
          </a:p>
        </p:txBody>
      </p:sp>
      <p:sp>
        <p:nvSpPr>
          <p:cNvPr id="97" name="Shape 97"/>
          <p:cNvSpPr>
            <a:spLocks noGrp="1"/>
          </p:cNvSpPr>
          <p:nvPr>
            <p:ph type="title"/>
          </p:nvPr>
        </p:nvSpPr>
        <p:spPr>
          <a:prstGeom prst="rect">
            <a:avLst/>
          </a:prstGeom>
        </p:spPr>
        <p:txBody>
          <a:bodyPr/>
          <a:lstStyle/>
          <a:p>
            <a:pPr lvl="0" algn="l">
              <a:defRPr sz="1800">
                <a:solidFill>
                  <a:srgbClr val="000000"/>
                </a:solidFill>
              </a:defRPr>
            </a:pPr>
            <a:r>
              <a:rPr sz="7900">
                <a:solidFill>
                  <a:srgbClr val="FFFFFF"/>
                </a:solidFill>
              </a:rPr>
              <a:t> </a:t>
            </a:r>
            <a:r>
              <a:rPr sz="7200">
                <a:solidFill>
                  <a:srgbClr val="FFFFFF"/>
                </a:solidFill>
              </a:rPr>
              <a:t>The </a:t>
            </a:r>
            <a:r>
              <a:rPr sz="7200"/>
              <a:t>Reproducibility</a:t>
            </a:r>
            <a:r>
              <a:rPr sz="7200">
                <a:solidFill>
                  <a:srgbClr val="FFFFFF"/>
                </a:solidFill>
              </a:rPr>
              <a:t> Project</a:t>
            </a:r>
          </a:p>
        </p:txBody>
      </p:sp>
      <p:pic>
        <p:nvPicPr>
          <p:cNvPr id="2051" name="Picture 3"/>
          <p:cNvPicPr>
            <a:picLocks noChangeAspect="1" noChangeArrowheads="1"/>
          </p:cNvPicPr>
          <p:nvPr/>
        </p:nvPicPr>
        <p:blipFill>
          <a:blip r:embed="rId3" cstate="print"/>
          <a:srcRect/>
          <a:stretch>
            <a:fillRect/>
          </a:stretch>
        </p:blipFill>
        <p:spPr bwMode="auto">
          <a:xfrm>
            <a:off x="544146" y="4846394"/>
            <a:ext cx="5867400" cy="1362075"/>
          </a:xfrm>
          <a:prstGeom prst="rect">
            <a:avLst/>
          </a:prstGeom>
          <a:noFill/>
          <a:ln w="9525">
            <a:noFill/>
            <a:miter lim="800000"/>
            <a:headEnd/>
            <a:tailEnd/>
          </a:ln>
          <a:effectLst/>
        </p:spPr>
      </p:pic>
      <p:pic>
        <p:nvPicPr>
          <p:cNvPr id="2053" name="Picture 5"/>
          <p:cNvPicPr>
            <a:picLocks noChangeAspect="1" noChangeArrowheads="1"/>
          </p:cNvPicPr>
          <p:nvPr/>
        </p:nvPicPr>
        <p:blipFill>
          <a:blip r:embed="rId4" cstate="print"/>
          <a:srcRect/>
          <a:stretch>
            <a:fillRect/>
          </a:stretch>
        </p:blipFill>
        <p:spPr bwMode="auto">
          <a:xfrm>
            <a:off x="6779358" y="4826977"/>
            <a:ext cx="5600700" cy="838200"/>
          </a:xfrm>
          <a:prstGeom prst="rect">
            <a:avLst/>
          </a:prstGeom>
          <a:noFill/>
          <a:ln w="9525">
            <a:noFill/>
            <a:miter lim="800000"/>
            <a:headEnd/>
            <a:tailEnd/>
          </a:ln>
          <a:effectLst/>
        </p:spPr>
      </p:pic>
      <p:pic>
        <p:nvPicPr>
          <p:cNvPr id="2054" name="Picture 6"/>
          <p:cNvPicPr>
            <a:picLocks noChangeAspect="1" noChangeArrowheads="1"/>
          </p:cNvPicPr>
          <p:nvPr/>
        </p:nvPicPr>
        <p:blipFill>
          <a:blip r:embed="rId5" cstate="print"/>
          <a:srcRect/>
          <a:stretch>
            <a:fillRect/>
          </a:stretch>
        </p:blipFill>
        <p:spPr bwMode="auto">
          <a:xfrm>
            <a:off x="2250954" y="6999776"/>
            <a:ext cx="8924925" cy="923925"/>
          </a:xfrm>
          <a:prstGeom prst="rect">
            <a:avLst/>
          </a:prstGeom>
          <a:noFill/>
          <a:ln w="9525">
            <a:noFill/>
            <a:miter lim="800000"/>
            <a:headEnd/>
            <a:tailEnd/>
          </a:ln>
          <a:effectLst/>
        </p:spPr>
      </p:pic>
    </p:spTree>
  </p:cSld>
  <p:clrMapOvr>
    <a:masterClrMapping/>
  </p:clrMapOvr>
  <p:transition spd="med"/>
  <p:timing>
    <p:tnLst>
      <p:par>
        <p:cTn id="1" dur="indefinite" restart="never" fill="hold"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Screen Shot 2015-09-24 at 3.44.53 PM.png"/>
          <p:cNvPicPr/>
          <p:nvPr/>
        </p:nvPicPr>
        <p:blipFill>
          <a:blip r:embed="rId3" cstate="print">
            <a:extLst/>
          </a:blip>
          <a:srcRect l="3461" t="5319" r="1915"/>
          <a:stretch>
            <a:fillRect/>
          </a:stretch>
        </p:blipFill>
        <p:spPr>
          <a:xfrm>
            <a:off x="578581" y="2649770"/>
            <a:ext cx="11812571" cy="4831925"/>
          </a:xfrm>
          <a:prstGeom prst="rect">
            <a:avLst/>
          </a:prstGeom>
          <a:ln w="12700">
            <a:miter lim="400000"/>
          </a:ln>
        </p:spPr>
      </p:pic>
      <p:sp>
        <p:nvSpPr>
          <p:cNvPr id="92" name="Shape 92"/>
          <p:cNvSpPr>
            <a:spLocks noGrp="1"/>
          </p:cNvSpPr>
          <p:nvPr>
            <p:ph type="title"/>
          </p:nvPr>
        </p:nvSpPr>
        <p:spPr>
          <a:prstGeom prst="rect">
            <a:avLst/>
          </a:prstGeom>
        </p:spPr>
        <p:txBody>
          <a:bodyPr/>
          <a:lstStyle/>
          <a:p>
            <a:pPr lvl="0" algn="l">
              <a:defRPr sz="1800">
                <a:solidFill>
                  <a:srgbClr val="000000"/>
                </a:solidFill>
              </a:defRPr>
            </a:pPr>
            <a:r>
              <a:rPr sz="7200">
                <a:solidFill>
                  <a:srgbClr val="FFFFFF"/>
                </a:solidFill>
              </a:rPr>
              <a:t> The </a:t>
            </a:r>
            <a:r>
              <a:rPr sz="7200"/>
              <a:t>Reproducibility</a:t>
            </a:r>
            <a:r>
              <a:rPr sz="7200">
                <a:solidFill>
                  <a:srgbClr val="FFFFFF"/>
                </a:solidFill>
              </a:rPr>
              <a:t> Project</a:t>
            </a:r>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p:cNvSpPr>
          <p:nvPr>
            <p:ph type="title"/>
          </p:nvPr>
        </p:nvSpPr>
        <p:spPr>
          <a:prstGeom prst="rect">
            <a:avLst/>
          </a:prstGeom>
        </p:spPr>
        <p:txBody>
          <a:bodyPr/>
          <a:lstStyle/>
          <a:p>
            <a:pPr lvl="0" algn="l">
              <a:defRPr sz="1800">
                <a:solidFill>
                  <a:srgbClr val="000000"/>
                </a:solidFill>
              </a:defRPr>
            </a:pPr>
            <a:r>
              <a:rPr sz="7200">
                <a:solidFill>
                  <a:srgbClr val="FFFFFF"/>
                </a:solidFill>
              </a:rPr>
              <a:t> The </a:t>
            </a:r>
            <a:r>
              <a:rPr sz="7200"/>
              <a:t>Reproducibility</a:t>
            </a:r>
            <a:r>
              <a:rPr sz="7200">
                <a:solidFill>
                  <a:srgbClr val="FFFFFF"/>
                </a:solidFill>
              </a:rPr>
              <a:t> Project</a:t>
            </a:r>
          </a:p>
        </p:txBody>
      </p:sp>
      <p:pic>
        <p:nvPicPr>
          <p:cNvPr id="102" name="pasted-image.png"/>
          <p:cNvPicPr/>
          <p:nvPr/>
        </p:nvPicPr>
        <p:blipFill>
          <a:blip r:embed="rId3" cstate="print">
            <a:extLst/>
          </a:blip>
          <a:stretch>
            <a:fillRect/>
          </a:stretch>
        </p:blipFill>
        <p:spPr>
          <a:xfrm>
            <a:off x="856560" y="1798667"/>
            <a:ext cx="11304380" cy="7954933"/>
          </a:xfrm>
          <a:prstGeom prst="rect">
            <a:avLst/>
          </a:prstGeom>
          <a:ln w="12700">
            <a:miter lim="400000"/>
          </a:ln>
        </p:spPr>
      </p:pic>
      <p:pic>
        <p:nvPicPr>
          <p:cNvPr id="4" name="Picture 4"/>
          <p:cNvPicPr>
            <a:picLocks noChangeAspect="1" noChangeArrowheads="1"/>
          </p:cNvPicPr>
          <p:nvPr/>
        </p:nvPicPr>
        <p:blipFill>
          <a:blip r:embed="rId4" cstate="print"/>
          <a:srcRect/>
          <a:stretch>
            <a:fillRect/>
          </a:stretch>
        </p:blipFill>
        <p:spPr bwMode="auto">
          <a:xfrm>
            <a:off x="998050" y="4573465"/>
            <a:ext cx="10868025" cy="1733550"/>
          </a:xfrm>
          <a:prstGeom prst="rect">
            <a:avLst/>
          </a:prstGeom>
          <a:noFill/>
          <a:ln w="9525">
            <a:noFill/>
            <a:miter lim="800000"/>
            <a:headEnd/>
            <a:tailEnd/>
          </a:ln>
          <a:effectLst/>
        </p:spPr>
      </p:pic>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p:cNvSpPr>
          <p:nvPr>
            <p:ph type="title"/>
          </p:nvPr>
        </p:nvSpPr>
        <p:spPr>
          <a:prstGeom prst="rect">
            <a:avLst/>
          </a:prstGeom>
        </p:spPr>
        <p:txBody>
          <a:bodyPr/>
          <a:lstStyle/>
          <a:p>
            <a:pPr lvl="0" algn="l">
              <a:defRPr sz="1800">
                <a:solidFill>
                  <a:srgbClr val="000000"/>
                </a:solidFill>
              </a:defRPr>
            </a:pPr>
            <a:r>
              <a:rPr sz="7200" smtClean="0">
                <a:solidFill>
                  <a:srgbClr val="FFFFFF"/>
                </a:solidFill>
              </a:rPr>
              <a:t> The </a:t>
            </a:r>
            <a:r>
              <a:rPr sz="7200" smtClean="0"/>
              <a:t>Reproducibility</a:t>
            </a:r>
            <a:r>
              <a:rPr sz="7200" smtClean="0">
                <a:solidFill>
                  <a:srgbClr val="FFFFFF"/>
                </a:solidFill>
              </a:rPr>
              <a:t> Project</a:t>
            </a:r>
            <a:endParaRPr sz="7200">
              <a:solidFill>
                <a:srgbClr val="FFFFFF"/>
              </a:solidFill>
            </a:endParaRPr>
          </a:p>
        </p:txBody>
      </p:sp>
      <p:pic>
        <p:nvPicPr>
          <p:cNvPr id="3074" name="Picture 2"/>
          <p:cNvPicPr>
            <a:picLocks noChangeAspect="1" noChangeArrowheads="1"/>
          </p:cNvPicPr>
          <p:nvPr/>
        </p:nvPicPr>
        <p:blipFill>
          <a:blip r:embed="rId3" cstate="print"/>
          <a:srcRect/>
          <a:stretch>
            <a:fillRect/>
          </a:stretch>
        </p:blipFill>
        <p:spPr bwMode="auto">
          <a:xfrm>
            <a:off x="3672438" y="2160862"/>
            <a:ext cx="5659925" cy="2180340"/>
          </a:xfrm>
          <a:prstGeom prst="rect">
            <a:avLst/>
          </a:prstGeom>
          <a:noFill/>
          <a:ln w="9525">
            <a:noFill/>
            <a:miter lim="800000"/>
            <a:headEnd/>
            <a:tailEnd/>
          </a:ln>
          <a:effectLst/>
        </p:spPr>
      </p:pic>
      <p:pic>
        <p:nvPicPr>
          <p:cNvPr id="3077" name="Picture 5"/>
          <p:cNvPicPr>
            <a:picLocks noChangeAspect="1" noChangeArrowheads="1"/>
          </p:cNvPicPr>
          <p:nvPr/>
        </p:nvPicPr>
        <p:blipFill>
          <a:blip r:embed="rId4" cstate="print"/>
          <a:srcRect/>
          <a:stretch>
            <a:fillRect/>
          </a:stretch>
        </p:blipFill>
        <p:spPr bwMode="auto">
          <a:xfrm>
            <a:off x="630814" y="4629062"/>
            <a:ext cx="11979532" cy="2746630"/>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77"/>
                                        </p:tgtEl>
                                        <p:attrNameLst>
                                          <p:attrName>style.visibility</p:attrName>
                                        </p:attrNameLst>
                                      </p:cBhvr>
                                      <p:to>
                                        <p:strVal val="visible"/>
                                      </p:to>
                                    </p:set>
                                    <p:animEffect transition="in" filter="fade">
                                      <p:cBhvr>
                                        <p:cTn id="7" dur="5000"/>
                                        <p:tgtEl>
                                          <p:spTgt spid="3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Futura"/>
        <a:ea typeface="Futura"/>
        <a:cs typeface="Futur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Futura"/>
        <a:ea typeface="Futura"/>
        <a:cs typeface="Futur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6045</TotalTime>
  <Words>1819</Words>
  <Application>Microsoft Office PowerPoint</Application>
  <PresentationFormat>Custom</PresentationFormat>
  <Paragraphs>100</Paragraphs>
  <Slides>24</Slides>
  <Notes>23</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White</vt:lpstr>
      <vt:lpstr>Contextual sensitivity  in reproducibility</vt:lpstr>
      <vt:lpstr> A scientific crisis</vt:lpstr>
      <vt:lpstr> The Reproducibility Project</vt:lpstr>
      <vt:lpstr> The Reproducibility Project</vt:lpstr>
      <vt:lpstr> The Reproducibility Project</vt:lpstr>
      <vt:lpstr> The Reproducibility Project</vt:lpstr>
      <vt:lpstr> The Reproducibility Project</vt:lpstr>
      <vt:lpstr> The Reproducibility Project</vt:lpstr>
      <vt:lpstr> The Reproducibility Project</vt:lpstr>
      <vt:lpstr> The Reproducibility Project</vt:lpstr>
      <vt:lpstr> Contextual sensitivity</vt:lpstr>
      <vt:lpstr> Contextual sensitivity</vt:lpstr>
      <vt:lpstr> Contextual sensitivity</vt:lpstr>
      <vt:lpstr> Contextual sensitivity</vt:lpstr>
      <vt:lpstr> Contextual sensitivity</vt:lpstr>
      <vt:lpstr>Slide 16</vt:lpstr>
      <vt:lpstr> Key lessons</vt:lpstr>
      <vt:lpstr> Key lessons</vt:lpstr>
      <vt:lpstr> </vt:lpstr>
      <vt:lpstr> Psychology: A case study</vt:lpstr>
      <vt:lpstr> Affective flexibility</vt:lpstr>
      <vt:lpstr> Don Cherry Problem</vt:lpstr>
      <vt:lpstr>Slide 23</vt:lpstr>
      <vt:lpstr> The Reproducibility Project</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Contextual sensitivity  in reproducibility</dc:title>
  <dc:creator>Billy</dc:creator>
  <cp:lastModifiedBy>William</cp:lastModifiedBy>
  <cp:revision>36</cp:revision>
  <dcterms:modified xsi:type="dcterms:W3CDTF">2016-05-04T18:08:38Z</dcterms:modified>
</cp:coreProperties>
</file>